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354" r:id="rId2"/>
    <p:sldId id="257" r:id="rId3"/>
    <p:sldId id="258" r:id="rId4"/>
    <p:sldId id="358" r:id="rId5"/>
    <p:sldId id="259" r:id="rId6"/>
    <p:sldId id="291" r:id="rId7"/>
    <p:sldId id="306" r:id="rId8"/>
    <p:sldId id="310" r:id="rId9"/>
    <p:sldId id="307" r:id="rId10"/>
    <p:sldId id="308" r:id="rId11"/>
    <p:sldId id="311" r:id="rId12"/>
    <p:sldId id="357" r:id="rId13"/>
    <p:sldId id="312" r:id="rId14"/>
    <p:sldId id="313" r:id="rId15"/>
    <p:sldId id="318" r:id="rId16"/>
    <p:sldId id="319" r:id="rId17"/>
    <p:sldId id="355" r:id="rId18"/>
    <p:sldId id="356" r:id="rId19"/>
    <p:sldId id="320" r:id="rId20"/>
    <p:sldId id="333" r:id="rId21"/>
    <p:sldId id="332" r:id="rId22"/>
    <p:sldId id="334" r:id="rId23"/>
    <p:sldId id="335" r:id="rId24"/>
    <p:sldId id="343" r:id="rId25"/>
    <p:sldId id="344" r:id="rId26"/>
    <p:sldId id="345" r:id="rId27"/>
    <p:sldId id="346" r:id="rId28"/>
    <p:sldId id="341" r:id="rId29"/>
    <p:sldId id="348" r:id="rId30"/>
    <p:sldId id="349" r:id="rId31"/>
    <p:sldId id="350" r:id="rId32"/>
    <p:sldId id="351" r:id="rId33"/>
    <p:sldId id="352" r:id="rId34"/>
    <p:sldId id="353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66"/>
    <a:srgbClr val="FFFF66"/>
    <a:srgbClr val="FFCC66"/>
    <a:srgbClr val="FF0080"/>
    <a:srgbClr val="008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35"/>
    <p:restoredTop sz="99783" autoAdjust="0"/>
  </p:normalViewPr>
  <p:slideViewPr>
    <p:cSldViewPr snapToGrid="0" snapToObjects="1">
      <p:cViewPr varScale="1">
        <p:scale>
          <a:sx n="73" d="100"/>
          <a:sy n="73" d="100"/>
        </p:scale>
        <p:origin x="-120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media/media1.mp3>
</file>

<file path=ppt/media/media2.mp3>
</file>

<file path=ppt/media/media3.mp3>
</file>

<file path=ppt/media/media4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82C69A-CE29-5643-9D94-784A56055992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FC2488-E162-ED40-9A65-1C25C8D25E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058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02-3703-9011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F6E92-38E5-FA4C-BF11-4F7A6F24D35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3538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02-3703-9011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F6E92-38E5-FA4C-BF11-4F7A6F24D35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353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752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04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7550C-BD8F-2341-9359-9BB9FFFD23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764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7550C-BD8F-2341-9359-9BB9FFFD230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76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7550C-BD8F-2341-9359-9BB9FFFD23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76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94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402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711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1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82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705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874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84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367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423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s://kleartextbook.com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81DC4D-CA48-394C-A92B-2592F920FFE9}" type="datetimeFigureOut">
              <a:rPr lang="en-US" smtClean="0"/>
              <a:t>10/24/2018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A114C-1D2F-A04A-98A0-B732A253FDF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직사각형 24">
            <a:hlinkClick r:id="rId13"/>
          </p:cNvPr>
          <p:cNvSpPr/>
          <p:nvPr userDrawn="1"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14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547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8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8.png"/><Relationship Id="rId5" Type="http://schemas.openxmlformats.org/officeDocument/2006/relationships/image" Target="../media/image10.jpg"/><Relationship Id="rId4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8.png"/><Relationship Id="rId5" Type="http://schemas.openxmlformats.org/officeDocument/2006/relationships/image" Target="../media/image11.jpg"/><Relationship Id="rId4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oof-750072_1280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06240" y="0"/>
            <a:ext cx="4937761" cy="685800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 cstate="print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Rectangle 1"/>
          <p:cNvSpPr/>
          <p:nvPr/>
        </p:nvSpPr>
        <p:spPr>
          <a:xfrm>
            <a:off x="-1" y="2055564"/>
            <a:ext cx="5708469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t"/>
            <a:r>
              <a:rPr lang="en-US" altLang="ko-KR" sz="3300" b="1" dirty="0" smtClean="0">
                <a:latin typeface="Arial Black"/>
                <a:cs typeface="Arial Black"/>
              </a:rPr>
              <a:t>Lesson 6 </a:t>
            </a:r>
          </a:p>
          <a:p>
            <a:pPr algn="ctr" fontAlgn="t"/>
            <a:r>
              <a:rPr lang="en-US" altLang="ko-KR" sz="3300" b="1" dirty="0" smtClean="0">
                <a:latin typeface="Arial Black"/>
                <a:cs typeface="Arial Black"/>
              </a:rPr>
              <a:t>My </a:t>
            </a:r>
            <a:r>
              <a:rPr lang="en-US" altLang="ko-KR" sz="3300" b="1" dirty="0" smtClean="0">
                <a:latin typeface="Arial Black"/>
                <a:cs typeface="Arial Black"/>
              </a:rPr>
              <a:t>Day  </a:t>
            </a:r>
            <a:r>
              <a:rPr lang="ko-KR" altLang="en-US" sz="3300" b="1" dirty="0" smtClean="0">
                <a:latin typeface="Arial Black"/>
                <a:cs typeface="Arial Black"/>
              </a:rPr>
              <a:t>나의 하루 </a:t>
            </a:r>
            <a:endParaRPr lang="en-US" altLang="ko-KR" sz="3300" b="1" dirty="0" smtClean="0">
              <a:latin typeface="Arial Black"/>
              <a:cs typeface="Arial Black"/>
            </a:endParaRPr>
          </a:p>
          <a:p>
            <a:pPr algn="ctr" fontAlgn="t"/>
            <a:endParaRPr lang="en-US" altLang="ko-KR" sz="3300" b="1" dirty="0">
              <a:latin typeface="Arial Black"/>
              <a:cs typeface="Arial Black"/>
            </a:endParaRPr>
          </a:p>
          <a:p>
            <a:pPr algn="ctr" fontAlgn="t"/>
            <a:r>
              <a:rPr lang="en-US" altLang="ko-KR" sz="2200" b="1" dirty="0" smtClean="0">
                <a:latin typeface="Arial Black"/>
                <a:cs typeface="Arial Black"/>
              </a:rPr>
              <a:t>Conversation 1 (Review)  and</a:t>
            </a:r>
          </a:p>
          <a:p>
            <a:pPr algn="ctr" fontAlgn="t"/>
            <a:r>
              <a:rPr lang="en-US" altLang="ko-KR" sz="2200" b="1" dirty="0" smtClean="0">
                <a:latin typeface="Arial Black"/>
                <a:cs typeface="Arial Black"/>
              </a:rPr>
              <a:t>2 (New lesson)</a:t>
            </a:r>
            <a:endParaRPr lang="en-US" altLang="ko-KR" sz="2200" b="1" dirty="0" smtClean="0">
              <a:latin typeface="Arial Black"/>
              <a:cs typeface="Arial Black"/>
            </a:endParaRPr>
          </a:p>
          <a:p>
            <a:pPr algn="ctr" fontAlgn="t"/>
            <a:endParaRPr lang="en-US" altLang="ko-KR" sz="3300" b="1" dirty="0" smtClean="0">
              <a:latin typeface="Arial Black"/>
              <a:cs typeface="Arial Black"/>
            </a:endParaRPr>
          </a:p>
          <a:p>
            <a:pPr algn="ctr" fontAlgn="t"/>
            <a:r>
              <a:rPr lang="en-US" altLang="ko-KR" b="1" dirty="0" smtClean="0">
                <a:latin typeface="Arial Black"/>
                <a:cs typeface="Arial Black"/>
              </a:rPr>
              <a:t>Korean Language Skills  </a:t>
            </a:r>
          </a:p>
          <a:p>
            <a:pPr algn="ctr" fontAlgn="t"/>
            <a:endParaRPr lang="en-US" altLang="ko-KR" b="1" dirty="0">
              <a:latin typeface="Arial Black"/>
              <a:cs typeface="Arial Black"/>
            </a:endParaRPr>
          </a:p>
          <a:p>
            <a:pPr algn="ctr" fontAlgn="t"/>
            <a:r>
              <a:rPr lang="ko-KR" altLang="en-US" b="1" dirty="0">
                <a:latin typeface="Arial Black"/>
                <a:cs typeface="Arial Black"/>
              </a:rPr>
              <a:t>이원희 선생님 </a:t>
            </a:r>
            <a:r>
              <a:rPr lang="en-US" altLang="ko-KR" b="1" dirty="0" err="1" smtClean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rPr>
              <a:t>Wonhee</a:t>
            </a:r>
            <a:r>
              <a:rPr lang="en-US" altLang="ko-KR" b="1" dirty="0" smtClean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rPr>
              <a:t> Lee</a:t>
            </a:r>
          </a:p>
        </p:txBody>
      </p:sp>
    </p:spTree>
    <p:extLst>
      <p:ext uri="{BB962C8B-B14F-4D97-AF65-F5344CB8AC3E}">
        <p14:creationId xmlns:p14="http://schemas.microsoft.com/office/powerpoint/2010/main" val="255529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7391697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</a:t>
                      </a: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Irregular predicates in 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ㅂ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231611" y="2224640"/>
            <a:ext cx="6745287" cy="41672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30000"/>
              </a:spcBef>
              <a:buFontTx/>
              <a:buAutoNum type="arabicPeriod"/>
            </a:pPr>
            <a:r>
              <a:rPr lang="ko-KR" altLang="en-US" sz="2400" dirty="0">
                <a:latin typeface="+mn-lt"/>
                <a:ea typeface="나눔고딕"/>
                <a:cs typeface="나눔고딕"/>
              </a:rPr>
              <a:t>하와이 겨울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(winter)</a:t>
            </a:r>
            <a:r>
              <a:rPr lang="ko-KR" altLang="en-US" sz="2400" dirty="0">
                <a:latin typeface="+mn-lt"/>
                <a:ea typeface="나눔고딕"/>
                <a:cs typeface="나눔고딕"/>
              </a:rPr>
              <a:t>은 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+mn-lt"/>
                <a:ea typeface="나눔고딕"/>
                <a:cs typeface="나눔고딕"/>
              </a:rPr>
              <a:t>덥다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)_________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. </a:t>
            </a:r>
          </a:p>
          <a:p>
            <a:pPr eaLnBrk="1" hangingPunct="1">
              <a:lnSpc>
                <a:spcPct val="200000"/>
              </a:lnSpc>
              <a:spcBef>
                <a:spcPct val="30000"/>
              </a:spcBef>
            </a:pPr>
            <a:r>
              <a:rPr lang="en-US" altLang="ko-KR" sz="2400" dirty="0">
                <a:latin typeface="+mn-lt"/>
                <a:ea typeface="나눔고딕"/>
                <a:cs typeface="나눔고딕"/>
              </a:rPr>
              <a:t>    </a:t>
            </a:r>
            <a:r>
              <a:rPr lang="ko-KR" altLang="en-US" sz="2400" dirty="0">
                <a:latin typeface="+mn-lt"/>
                <a:ea typeface="나눔고딕"/>
                <a:cs typeface="나눔고딕"/>
              </a:rPr>
              <a:t>그런데 한국 겨울은 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+mn-lt"/>
                <a:ea typeface="나눔고딕"/>
                <a:cs typeface="나눔고딕"/>
              </a:rPr>
              <a:t>춥다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)__________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. </a:t>
            </a:r>
          </a:p>
          <a:p>
            <a:pPr eaLnBrk="1" hangingPunct="1">
              <a:lnSpc>
                <a:spcPct val="200000"/>
              </a:lnSpc>
              <a:spcBef>
                <a:spcPct val="30000"/>
              </a:spcBef>
            </a:pPr>
            <a:r>
              <a:rPr lang="en-US" altLang="ko-KR" sz="2400" dirty="0">
                <a:latin typeface="+mn-lt"/>
                <a:ea typeface="나눔고딕"/>
                <a:cs typeface="나눔고딕"/>
              </a:rPr>
              <a:t>2. </a:t>
            </a:r>
            <a:r>
              <a:rPr lang="ko-KR" altLang="en-US" sz="2400" dirty="0">
                <a:latin typeface="+mn-lt"/>
                <a:ea typeface="나눔고딕"/>
                <a:cs typeface="나눔고딕"/>
              </a:rPr>
              <a:t>한국어 공부가 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+mn-lt"/>
                <a:ea typeface="나눔고딕"/>
                <a:cs typeface="나눔고딕"/>
              </a:rPr>
              <a:t>쉽다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)____________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.</a:t>
            </a:r>
            <a:r>
              <a:rPr lang="ko-KR" altLang="en-US" sz="2400" dirty="0">
                <a:latin typeface="+mn-lt"/>
                <a:ea typeface="나눔고딕"/>
                <a:cs typeface="나눔고딕"/>
              </a:rPr>
              <a:t> </a:t>
            </a:r>
          </a:p>
          <a:p>
            <a:pPr eaLnBrk="1" hangingPunct="1">
              <a:lnSpc>
                <a:spcPct val="200000"/>
              </a:lnSpc>
              <a:spcBef>
                <a:spcPct val="30000"/>
              </a:spcBef>
            </a:pPr>
            <a:r>
              <a:rPr lang="en-US" altLang="ko-KR" sz="2400" dirty="0">
                <a:latin typeface="+mn-lt"/>
                <a:ea typeface="나눔고딕"/>
                <a:cs typeface="나눔고딕"/>
              </a:rPr>
              <a:t>3. </a:t>
            </a:r>
            <a:r>
              <a:rPr lang="ko-KR" altLang="en-US" sz="2400" dirty="0">
                <a:latin typeface="+mn-lt"/>
                <a:ea typeface="나눔고딕"/>
                <a:cs typeface="나눔고딕"/>
              </a:rPr>
              <a:t>단어 시험이 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+mn-lt"/>
                <a:ea typeface="나눔고딕"/>
                <a:cs typeface="나눔고딕"/>
              </a:rPr>
              <a:t>어렵다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)____________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.</a:t>
            </a:r>
            <a:r>
              <a:rPr lang="ko-KR" altLang="en-US" sz="2400" dirty="0">
                <a:latin typeface="+mn-lt"/>
                <a:ea typeface="나눔고딕"/>
                <a:cs typeface="나눔고딕"/>
              </a:rPr>
              <a:t> </a:t>
            </a:r>
          </a:p>
          <a:p>
            <a:pPr eaLnBrk="1" hangingPunct="1">
              <a:lnSpc>
                <a:spcPct val="200000"/>
              </a:lnSpc>
              <a:spcBef>
                <a:spcPct val="30000"/>
              </a:spcBef>
            </a:pPr>
            <a:r>
              <a:rPr lang="en-US" altLang="ko-KR" sz="2400" dirty="0">
                <a:latin typeface="+mn-lt"/>
                <a:ea typeface="나눔고딕"/>
                <a:cs typeface="나눔고딕"/>
              </a:rPr>
              <a:t>4. </a:t>
            </a:r>
            <a:r>
              <a:rPr lang="ko-KR" altLang="en-US" sz="2400" dirty="0">
                <a:latin typeface="+mn-lt"/>
                <a:ea typeface="나눔고딕"/>
                <a:cs typeface="나눔고딕"/>
              </a:rPr>
              <a:t>집에서 학교까지 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+mn-lt"/>
                <a:ea typeface="나눔고딕"/>
                <a:cs typeface="나눔고딕"/>
              </a:rPr>
              <a:t>가깝다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)____________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.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47140" y="1541744"/>
            <a:ext cx="8273528" cy="580326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1588" y="1609714"/>
            <a:ext cx="8085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Fill in the blanks.</a:t>
            </a:r>
            <a:endParaRPr lang="en-US" sz="2200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31513" y="2489849"/>
            <a:ext cx="1052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5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더워요</a:t>
            </a:r>
            <a:endParaRPr lang="ko-KR" altLang="en-US" sz="2400" b="1" dirty="0">
              <a:solidFill>
                <a:schemeClr val="accent5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57621" y="3308300"/>
            <a:ext cx="1052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5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추워요</a:t>
            </a:r>
            <a:endParaRPr lang="ko-KR" altLang="en-US" sz="2400" b="1" dirty="0">
              <a:solidFill>
                <a:schemeClr val="accent5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52753" y="4142241"/>
            <a:ext cx="1052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5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쉬워요</a:t>
            </a:r>
            <a:endParaRPr lang="ko-KR" altLang="en-US" sz="2400" b="1" dirty="0">
              <a:solidFill>
                <a:schemeClr val="accent5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00353" y="4994165"/>
            <a:ext cx="1341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5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어려워요</a:t>
            </a:r>
            <a:endParaRPr lang="ko-KR" altLang="en-US" sz="2400" b="1" dirty="0">
              <a:solidFill>
                <a:schemeClr val="accent5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11231" y="5837329"/>
            <a:ext cx="1341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 smtClean="0">
                <a:solidFill>
                  <a:schemeClr val="accent5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가까워요</a:t>
            </a:r>
            <a:endParaRPr lang="ko-KR" altLang="en-US" sz="2400" b="1" dirty="0">
              <a:solidFill>
                <a:schemeClr val="accent5">
                  <a:lumMod val="75000"/>
                </a:schemeClr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85103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9721550"/>
              </p:ext>
            </p:extLst>
          </p:nvPr>
        </p:nvGraphicFramePr>
        <p:xfrm>
          <a:off x="1000501" y="676211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7" name="Picture 6" descr="kongpwu 9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203" y="4549310"/>
            <a:ext cx="1962036" cy="220026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89911" y="1500107"/>
            <a:ext cx="3716590" cy="467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b="1" dirty="0">
                <a:solidFill>
                  <a:srgbClr val="008000"/>
                </a:solidFill>
                <a:ea typeface="나눔고딕"/>
                <a:cs typeface="나눔고딕"/>
              </a:rPr>
              <a:t>NOUN</a:t>
            </a:r>
            <a:r>
              <a:rPr lang="en-US" altLang="ko-KR" b="1" dirty="0">
                <a:ea typeface="나눔고딕"/>
                <a:cs typeface="나눔고딕"/>
              </a:rPr>
              <a:t> 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수영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하다</a:t>
            </a:r>
            <a:r>
              <a:rPr lang="en-US" altLang="ko-KR" dirty="0" smtClean="0">
                <a:ea typeface="나눔고딕"/>
                <a:cs typeface="나눔고딕"/>
              </a:rPr>
              <a:t>)	swimming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수영장</a:t>
            </a:r>
            <a:r>
              <a:rPr lang="en-US" altLang="ko-KR" dirty="0" smtClean="0">
                <a:ea typeface="나눔고딕"/>
                <a:cs typeface="나눔고딕"/>
              </a:rPr>
              <a:t>		swimming pool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어제</a:t>
            </a:r>
            <a:r>
              <a:rPr lang="en-US" altLang="ko-KR" dirty="0" smtClean="0">
                <a:ea typeface="나눔고딕"/>
                <a:cs typeface="나눔고딕"/>
              </a:rPr>
              <a:t>		yesterday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음악</a:t>
            </a:r>
            <a:r>
              <a:rPr lang="en-US" altLang="ko-KR" dirty="0" smtClean="0">
                <a:ea typeface="나눔고딕"/>
                <a:cs typeface="나눔고딕"/>
              </a:rPr>
              <a:t>		music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전화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하다</a:t>
            </a:r>
            <a:r>
              <a:rPr lang="en-US" altLang="ko-KR" dirty="0" smtClean="0">
                <a:ea typeface="나눔고딕"/>
                <a:cs typeface="나눔고딕"/>
              </a:rPr>
              <a:t>)	telephone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주말</a:t>
            </a:r>
            <a:r>
              <a:rPr lang="en-US" altLang="ko-KR" dirty="0" smtClean="0">
                <a:ea typeface="나눔고딕"/>
                <a:cs typeface="나눔고딕"/>
              </a:rPr>
              <a:t>		weekend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테니스장</a:t>
            </a:r>
            <a:r>
              <a:rPr lang="en-US" altLang="ko-KR" dirty="0" smtClean="0">
                <a:ea typeface="나눔고딕"/>
                <a:cs typeface="나눔고딕"/>
              </a:rPr>
              <a:t>	tennis court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파티</a:t>
            </a:r>
            <a:r>
              <a:rPr lang="en-US" altLang="ko-KR" dirty="0" smtClean="0">
                <a:ea typeface="나눔고딕"/>
                <a:cs typeface="나눔고딕"/>
              </a:rPr>
              <a:t>		party</a:t>
            </a:r>
          </a:p>
          <a:p>
            <a:pPr latinLnBrk="1">
              <a:defRPr/>
            </a:pPr>
            <a:endParaRPr lang="en-US" altLang="ko-KR" sz="10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VERB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모르다</a:t>
            </a:r>
            <a:r>
              <a:rPr lang="en-US" altLang="ko-KR" dirty="0" smtClean="0">
                <a:ea typeface="나눔고딕"/>
                <a:cs typeface="나눔고딕"/>
              </a:rPr>
              <a:t>	to not know</a:t>
            </a:r>
          </a:p>
          <a:p>
            <a:pPr latinLnBrk="1">
              <a:defRPr/>
            </a:pPr>
            <a:r>
              <a:rPr lang="en-US" altLang="ko-KR" dirty="0" smtClean="0">
                <a:ea typeface="나눔고딕"/>
                <a:cs typeface="나눔고딕"/>
              </a:rPr>
              <a:t>		to be unaware of </a:t>
            </a:r>
            <a:endParaRPr lang="en-US" altLang="ko-KR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일어나다</a:t>
            </a:r>
            <a:r>
              <a:rPr lang="en-US" altLang="ko-KR" dirty="0">
                <a:ea typeface="나눔고딕"/>
                <a:cs typeface="나눔고딕"/>
              </a:rPr>
              <a:t> </a:t>
            </a:r>
            <a:r>
              <a:rPr lang="en-US" altLang="ko-KR" dirty="0" smtClean="0">
                <a:ea typeface="나눔고딕"/>
                <a:cs typeface="나눔고딕"/>
              </a:rPr>
              <a:t>to get up</a:t>
            </a:r>
          </a:p>
          <a:p>
            <a:pPr latinLnBrk="1">
              <a:defRPr/>
            </a:pP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ADJECTIVE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바쁘다</a:t>
            </a:r>
            <a:r>
              <a:rPr lang="en-US" altLang="ko-KR" dirty="0" smtClean="0">
                <a:ea typeface="나눔고딕"/>
                <a:cs typeface="나눔고딕"/>
              </a:rPr>
              <a:t>	to be busy</a:t>
            </a:r>
            <a:endParaRPr lang="en-US" altLang="ko-KR" dirty="0"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23339" y="1500107"/>
            <a:ext cx="42754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ADVERB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너무</a:t>
            </a:r>
            <a:r>
              <a:rPr lang="en-US" altLang="ko-KR" dirty="0">
                <a:ea typeface="나눔고딕"/>
                <a:cs typeface="나눔고딕"/>
              </a:rPr>
              <a:t> </a:t>
            </a:r>
            <a:r>
              <a:rPr lang="en-US" altLang="ko-KR" dirty="0" smtClean="0">
                <a:ea typeface="나눔고딕"/>
                <a:cs typeface="나눔고딕"/>
              </a:rPr>
              <a:t>too much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못</a:t>
            </a:r>
            <a:r>
              <a:rPr lang="en-US" altLang="ko-KR" dirty="0" smtClean="0">
                <a:ea typeface="나눔고딕"/>
                <a:cs typeface="나눔고딕"/>
              </a:rPr>
              <a:t>	cannot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안</a:t>
            </a:r>
            <a:r>
              <a:rPr lang="en-US" altLang="ko-KR" dirty="0" smtClean="0">
                <a:ea typeface="나눔고딕"/>
                <a:cs typeface="나눔고딕"/>
              </a:rPr>
              <a:t>	do not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왜</a:t>
            </a:r>
            <a:r>
              <a:rPr lang="en-US" altLang="ko-KR" dirty="0" smtClean="0">
                <a:ea typeface="나눔고딕"/>
                <a:cs typeface="나눔고딕"/>
              </a:rPr>
              <a:t>	why</a:t>
            </a:r>
          </a:p>
          <a:p>
            <a:pPr latinLnBrk="1">
              <a:defRPr/>
            </a:pP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PRE_NOUN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지난</a:t>
            </a:r>
            <a:r>
              <a:rPr lang="en-US" altLang="ko-KR" dirty="0">
                <a:solidFill>
                  <a:srgbClr val="000000"/>
                </a:solidFill>
                <a:ea typeface="나눔고딕"/>
                <a:cs typeface="나눔고딕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 last, past</a:t>
            </a:r>
          </a:p>
          <a:p>
            <a:pPr latinLnBrk="1">
              <a:defRPr/>
            </a:pP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SUFFIX</a:t>
            </a:r>
          </a:p>
          <a:p>
            <a:pPr latinLnBrk="1">
              <a:defRPr/>
            </a:pPr>
            <a:r>
              <a:rPr lang="ko-KR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~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/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았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/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ㅆ</a:t>
            </a:r>
            <a:r>
              <a:rPr lang="en-US" altLang="ko-KR" dirty="0">
                <a:solidFill>
                  <a:srgbClr val="000000"/>
                </a:solidFill>
                <a:ea typeface="나눔고딕"/>
                <a:cs typeface="나눔고딕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past tense</a:t>
            </a:r>
            <a:endParaRPr lang="en-US" altLang="ko-KR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pic>
        <p:nvPicPr>
          <p:cNvPr id="3" name="L6V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6" y="705411"/>
            <a:ext cx="477858" cy="40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777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9721550"/>
              </p:ext>
            </p:extLst>
          </p:nvPr>
        </p:nvGraphicFramePr>
        <p:xfrm>
          <a:off x="1000501" y="676211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7" name="Picture 6" descr="kongpwu 9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203" y="4549310"/>
            <a:ext cx="1962036" cy="220026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89911" y="1500107"/>
            <a:ext cx="3716590" cy="4678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b="1" dirty="0">
                <a:solidFill>
                  <a:srgbClr val="008000"/>
                </a:solidFill>
                <a:ea typeface="나눔고딕"/>
                <a:cs typeface="나눔고딕"/>
              </a:rPr>
              <a:t>NOUN</a:t>
            </a:r>
            <a:r>
              <a:rPr lang="en-US" altLang="ko-KR" b="1" dirty="0">
                <a:ea typeface="나눔고딕"/>
                <a:cs typeface="나눔고딕"/>
              </a:rPr>
              <a:t> 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수영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하다</a:t>
            </a:r>
            <a:r>
              <a:rPr lang="en-US" altLang="ko-KR" dirty="0" smtClean="0">
                <a:ea typeface="나눔고딕"/>
                <a:cs typeface="나눔고딕"/>
              </a:rPr>
              <a:t>)	swimming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수영장</a:t>
            </a:r>
            <a:r>
              <a:rPr lang="en-US" altLang="ko-KR" dirty="0" smtClean="0">
                <a:ea typeface="나눔고딕"/>
                <a:cs typeface="나눔고딕"/>
              </a:rPr>
              <a:t>		swimming pool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어제</a:t>
            </a:r>
            <a:r>
              <a:rPr lang="en-US" altLang="ko-KR" dirty="0" smtClean="0">
                <a:ea typeface="나눔고딕"/>
                <a:cs typeface="나눔고딕"/>
              </a:rPr>
              <a:t>		yesterday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음악</a:t>
            </a:r>
            <a:r>
              <a:rPr lang="en-US" altLang="ko-KR" dirty="0" smtClean="0">
                <a:ea typeface="나눔고딕"/>
                <a:cs typeface="나눔고딕"/>
              </a:rPr>
              <a:t>		music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전화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하다</a:t>
            </a:r>
            <a:r>
              <a:rPr lang="en-US" altLang="ko-KR" dirty="0" smtClean="0">
                <a:ea typeface="나눔고딕"/>
                <a:cs typeface="나눔고딕"/>
              </a:rPr>
              <a:t>)	telephone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주말</a:t>
            </a:r>
            <a:r>
              <a:rPr lang="en-US" altLang="ko-KR" dirty="0" smtClean="0">
                <a:ea typeface="나눔고딕"/>
                <a:cs typeface="나눔고딕"/>
              </a:rPr>
              <a:t>		weekend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테니스장</a:t>
            </a:r>
            <a:r>
              <a:rPr lang="en-US" altLang="ko-KR" dirty="0" smtClean="0">
                <a:ea typeface="나눔고딕"/>
                <a:cs typeface="나눔고딕"/>
              </a:rPr>
              <a:t>	tennis court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파티</a:t>
            </a:r>
            <a:r>
              <a:rPr lang="en-US" altLang="ko-KR" dirty="0" smtClean="0">
                <a:ea typeface="나눔고딕"/>
                <a:cs typeface="나눔고딕"/>
              </a:rPr>
              <a:t>		party</a:t>
            </a:r>
          </a:p>
          <a:p>
            <a:pPr latinLnBrk="1">
              <a:defRPr/>
            </a:pPr>
            <a:endParaRPr lang="en-US" altLang="ko-KR" sz="10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VERB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모르다</a:t>
            </a:r>
            <a:r>
              <a:rPr lang="en-US" altLang="ko-KR" dirty="0" smtClean="0">
                <a:ea typeface="나눔고딕"/>
                <a:cs typeface="나눔고딕"/>
              </a:rPr>
              <a:t>	to not know</a:t>
            </a:r>
          </a:p>
          <a:p>
            <a:pPr latinLnBrk="1">
              <a:defRPr/>
            </a:pPr>
            <a:r>
              <a:rPr lang="en-US" altLang="ko-KR" dirty="0" smtClean="0">
                <a:ea typeface="나눔고딕"/>
                <a:cs typeface="나눔고딕"/>
              </a:rPr>
              <a:t>		to be unaware of </a:t>
            </a:r>
            <a:endParaRPr lang="en-US" altLang="ko-KR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일어나다</a:t>
            </a:r>
            <a:r>
              <a:rPr lang="en-US" altLang="ko-KR" dirty="0">
                <a:ea typeface="나눔고딕"/>
                <a:cs typeface="나눔고딕"/>
              </a:rPr>
              <a:t> </a:t>
            </a:r>
            <a:r>
              <a:rPr lang="en-US" altLang="ko-KR" dirty="0" smtClean="0">
                <a:ea typeface="나눔고딕"/>
                <a:cs typeface="나눔고딕"/>
              </a:rPr>
              <a:t>to get up</a:t>
            </a:r>
          </a:p>
          <a:p>
            <a:pPr latinLnBrk="1">
              <a:defRPr/>
            </a:pP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ADJECTIVE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바쁘다</a:t>
            </a:r>
            <a:r>
              <a:rPr lang="en-US" altLang="ko-KR" dirty="0" smtClean="0">
                <a:ea typeface="나눔고딕"/>
                <a:cs typeface="나눔고딕"/>
              </a:rPr>
              <a:t>	to be busy</a:t>
            </a:r>
            <a:endParaRPr lang="en-US" altLang="ko-KR" dirty="0"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23339" y="1500107"/>
            <a:ext cx="42754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ADVERB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너무</a:t>
            </a:r>
            <a:r>
              <a:rPr lang="en-US" altLang="ko-KR" dirty="0">
                <a:ea typeface="나눔고딕"/>
                <a:cs typeface="나눔고딕"/>
              </a:rPr>
              <a:t> </a:t>
            </a:r>
            <a:r>
              <a:rPr lang="en-US" altLang="ko-KR" dirty="0" smtClean="0">
                <a:ea typeface="나눔고딕"/>
                <a:cs typeface="나눔고딕"/>
              </a:rPr>
              <a:t>too much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못</a:t>
            </a:r>
            <a:r>
              <a:rPr lang="en-US" altLang="ko-KR" dirty="0" smtClean="0">
                <a:ea typeface="나눔고딕"/>
                <a:cs typeface="나눔고딕"/>
              </a:rPr>
              <a:t>	cannot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안</a:t>
            </a:r>
            <a:r>
              <a:rPr lang="en-US" altLang="ko-KR" dirty="0" smtClean="0">
                <a:ea typeface="나눔고딕"/>
                <a:cs typeface="나눔고딕"/>
              </a:rPr>
              <a:t>	do not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왜</a:t>
            </a:r>
            <a:r>
              <a:rPr lang="en-US" altLang="ko-KR" dirty="0" smtClean="0">
                <a:ea typeface="나눔고딕"/>
                <a:cs typeface="나눔고딕"/>
              </a:rPr>
              <a:t>	why</a:t>
            </a:r>
          </a:p>
          <a:p>
            <a:pPr latinLnBrk="1">
              <a:defRPr/>
            </a:pP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PRE_NOUN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지난</a:t>
            </a:r>
            <a:r>
              <a:rPr lang="en-US" altLang="ko-KR" dirty="0">
                <a:solidFill>
                  <a:srgbClr val="000000"/>
                </a:solidFill>
                <a:ea typeface="나눔고딕"/>
                <a:cs typeface="나눔고딕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 last, past</a:t>
            </a:r>
          </a:p>
          <a:p>
            <a:pPr latinLnBrk="1">
              <a:defRPr/>
            </a:pP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SUFFIX</a:t>
            </a:r>
          </a:p>
          <a:p>
            <a:pPr latinLnBrk="1">
              <a:defRPr/>
            </a:pPr>
            <a:r>
              <a:rPr lang="ko-KR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~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/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았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/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ㅆ</a:t>
            </a:r>
            <a:r>
              <a:rPr lang="en-US" altLang="ko-KR" dirty="0">
                <a:solidFill>
                  <a:srgbClr val="000000"/>
                </a:solidFill>
                <a:ea typeface="나눔고딕"/>
                <a:cs typeface="나눔고딕"/>
              </a:rPr>
              <a:t> 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past tense</a:t>
            </a:r>
            <a:endParaRPr lang="en-US" altLang="ko-KR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pic>
        <p:nvPicPr>
          <p:cNvPr id="3" name="L6V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6" y="705411"/>
            <a:ext cx="477858" cy="40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94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L6_CO2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" b="8482"/>
          <a:stretch/>
        </p:blipFill>
        <p:spPr>
          <a:xfrm>
            <a:off x="5822377" y="2726162"/>
            <a:ext cx="3321623" cy="2245986"/>
          </a:xfrm>
          <a:prstGeom prst="rect">
            <a:avLst/>
          </a:prstGeom>
        </p:spPr>
      </p:pic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5566701"/>
              </p:ext>
            </p:extLst>
          </p:nvPr>
        </p:nvGraphicFramePr>
        <p:xfrm>
          <a:off x="1000501" y="676211"/>
          <a:ext cx="7369074" cy="5182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1824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2400" b="1" dirty="0" smtClean="0">
                          <a:latin typeface="나눔고딕"/>
                          <a:ea typeface="나눔고딕"/>
                          <a:cs typeface="나눔고딕"/>
                        </a:rPr>
                        <a:t>어제 뭐 했어요</a:t>
                      </a:r>
                      <a:r>
                        <a:rPr lang="en-US" altLang="ko-KR" sz="2400" b="1" dirty="0" smtClean="0">
                          <a:latin typeface="나눔고딕"/>
                          <a:ea typeface="나눔고딕"/>
                          <a:cs typeface="나눔고딕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91196" y="1699188"/>
            <a:ext cx="7212379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980"/>
              </a:lnSpc>
            </a:pP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유미 씨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어제 오후에 뭐 했어요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ts val="3980"/>
              </a:lnSpc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유미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:		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학교 수영장에서 수영했어요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ts val="3980"/>
              </a:lnSpc>
            </a:pP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마이클 씨는 뭐 했어요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ts val="3980"/>
              </a:lnSpc>
            </a:pP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친구하고 같이 테니스 쳤어요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ts val="3980"/>
              </a:lnSpc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유미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:		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아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 제니하고 쳤어요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ts val="3980"/>
              </a:lnSpc>
            </a:pP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아니요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제니는 테니스 안 좋아해요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ts val="3980"/>
              </a:lnSpc>
            </a:pPr>
            <a:r>
              <a:rPr lang="en-US" altLang="ko-KR" sz="22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유미 씨는 테니스 좋아해요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ts val="3980"/>
              </a:lnSpc>
            </a:pP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유미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:		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네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 그런데 잘 못 쳐요</a:t>
            </a:r>
            <a:r>
              <a:rPr lang="en-US" altLang="ko-KR" sz="22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.		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	</a:t>
            </a:r>
          </a:p>
        </p:txBody>
      </p:sp>
      <p:pic>
        <p:nvPicPr>
          <p:cNvPr id="2" name="L6C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65" y="682024"/>
            <a:ext cx="580584" cy="496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959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16327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6707269"/>
              </p:ext>
            </p:extLst>
          </p:nvPr>
        </p:nvGraphicFramePr>
        <p:xfrm>
          <a:off x="1000501" y="70168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New</a:t>
                      </a:r>
                      <a:r>
                        <a:rPr lang="ja-JP" altLang="en-US" sz="2800" b="1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Expressions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9614569"/>
              </p:ext>
            </p:extLst>
          </p:nvPr>
        </p:nvGraphicFramePr>
        <p:xfrm>
          <a:off x="1000501" y="1685140"/>
          <a:ext cx="7112001" cy="1216734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37066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7066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7066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08367"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800" dirty="0" smtClean="0">
                          <a:latin typeface="+mn-lt"/>
                          <a:cs typeface="Arial Black"/>
                        </a:rPr>
                        <a:t>Yesterday</a:t>
                      </a:r>
                      <a:endParaRPr lang="en-US" sz="2800" dirty="0">
                        <a:latin typeface="+mn-lt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  <a:cs typeface="Arial Black"/>
                        </a:rPr>
                        <a:t>Today</a:t>
                      </a:r>
                      <a:endParaRPr lang="en-US" sz="2800" dirty="0">
                        <a:latin typeface="+mn-lt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  <a:cs typeface="Arial Black"/>
                        </a:rPr>
                        <a:t>Tomorrow</a:t>
                      </a:r>
                      <a:endParaRPr lang="en-US" sz="2800" dirty="0">
                        <a:latin typeface="+mn-lt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836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800" b="0" dirty="0" smtClean="0">
                          <a:latin typeface="나눔고딕"/>
                          <a:ea typeface="나눔고딕"/>
                          <a:cs typeface="나눔고딕"/>
                        </a:rPr>
                        <a:t>어제</a:t>
                      </a:r>
                      <a:endParaRPr lang="en-US" sz="2800" b="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800" b="0" dirty="0" smtClean="0">
                          <a:latin typeface="나눔고딕"/>
                          <a:ea typeface="나눔고딕"/>
                          <a:cs typeface="나눔고딕"/>
                        </a:rPr>
                        <a:t>오늘</a:t>
                      </a:r>
                      <a:endParaRPr lang="en-US" sz="2800" b="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800" b="0" dirty="0" smtClean="0">
                          <a:latin typeface="나눔고딕"/>
                          <a:ea typeface="나눔고딕"/>
                          <a:cs typeface="나눔고딕"/>
                        </a:rPr>
                        <a:t>내일</a:t>
                      </a:r>
                      <a:endParaRPr lang="en-US" sz="2800" b="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68173" y="3200858"/>
            <a:ext cx="82873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 smtClean="0">
                <a:ea typeface="나눔고딕"/>
                <a:cs typeface="나눔고딕"/>
              </a:rPr>
              <a:t>어제</a:t>
            </a:r>
            <a:r>
              <a:rPr lang="en-US" altLang="ko-KR" sz="2200" dirty="0" smtClean="0">
                <a:ea typeface="나눔고딕"/>
                <a:cs typeface="나눔고딕"/>
              </a:rPr>
              <a:t>,</a:t>
            </a:r>
            <a:r>
              <a:rPr lang="ko-KR" altLang="en-US" sz="2200" dirty="0" smtClean="0">
                <a:ea typeface="나눔고딕"/>
                <a:cs typeface="나눔고딕"/>
              </a:rPr>
              <a:t> 오늘</a:t>
            </a:r>
            <a:r>
              <a:rPr lang="en-US" altLang="ko-KR" sz="2200" dirty="0" smtClean="0">
                <a:ea typeface="나눔고딕"/>
                <a:cs typeface="나눔고딕"/>
              </a:rPr>
              <a:t>,</a:t>
            </a:r>
            <a:r>
              <a:rPr lang="ko-KR" altLang="en-US" sz="2200" dirty="0" smtClean="0">
                <a:ea typeface="나눔고딕"/>
                <a:cs typeface="나눔고딕"/>
              </a:rPr>
              <a:t> </a:t>
            </a:r>
            <a:r>
              <a:rPr lang="en-US" altLang="ko-KR" sz="2200" dirty="0" smtClean="0">
                <a:ea typeface="나눔고딕"/>
                <a:cs typeface="나눔고딕"/>
              </a:rPr>
              <a:t>and</a:t>
            </a:r>
            <a:r>
              <a:rPr lang="ko-KR" altLang="en-US" sz="2200" dirty="0" smtClean="0">
                <a:ea typeface="나눔고딕"/>
                <a:cs typeface="나눔고딕"/>
              </a:rPr>
              <a:t> 내일 </a:t>
            </a:r>
            <a:r>
              <a:rPr lang="en-US" altLang="ko-KR" sz="2200" dirty="0" smtClean="0">
                <a:ea typeface="나눔고딕"/>
                <a:cs typeface="나눔고딕"/>
              </a:rPr>
              <a:t>cannot occur with </a:t>
            </a:r>
            <a:r>
              <a:rPr lang="ko-KR" altLang="en-US" sz="2200" dirty="0" smtClean="0">
                <a:ea typeface="나눔고딕"/>
                <a:cs typeface="나눔고딕"/>
              </a:rPr>
              <a:t>에</a:t>
            </a:r>
            <a:r>
              <a:rPr lang="en-US" altLang="ko-KR" sz="2200" dirty="0" smtClean="0">
                <a:ea typeface="나눔고딕"/>
                <a:cs typeface="나눔고딕"/>
              </a:rPr>
              <a:t>.</a:t>
            </a:r>
            <a:endParaRPr lang="en-US" sz="2200" dirty="0">
              <a:ea typeface="나눔고딕"/>
              <a:cs typeface="나눔고딕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468173" y="3114011"/>
            <a:ext cx="8434509" cy="595184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370649"/>
              </p:ext>
            </p:extLst>
          </p:nvPr>
        </p:nvGraphicFramePr>
        <p:xfrm>
          <a:off x="1000501" y="4191953"/>
          <a:ext cx="7112001" cy="1216734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37066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7066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7066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0836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  <a:cs typeface="+mn-cs"/>
                        </a:rPr>
                        <a:t>Last</a:t>
                      </a:r>
                      <a:endParaRPr lang="en-US" sz="2800" dirty="0">
                        <a:latin typeface="+mn-lt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  <a:cs typeface="+mn-cs"/>
                        </a:rPr>
                        <a:t>This</a:t>
                      </a:r>
                      <a:endParaRPr lang="en-US" sz="2800" dirty="0">
                        <a:latin typeface="+mn-lt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+mn-lt"/>
                          <a:cs typeface="+mn-cs"/>
                        </a:rPr>
                        <a:t>Next</a:t>
                      </a:r>
                      <a:endParaRPr lang="en-US" sz="2800" dirty="0">
                        <a:latin typeface="+mn-lt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836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800" b="0" dirty="0" smtClean="0">
                          <a:latin typeface="나눔고딕"/>
                          <a:ea typeface="나눔고딕"/>
                          <a:cs typeface="나눔고딕"/>
                        </a:rPr>
                        <a:t>지난</a:t>
                      </a:r>
                      <a:endParaRPr lang="en-US" sz="2800" b="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800" b="0" dirty="0" smtClean="0">
                          <a:latin typeface="나눔고딕"/>
                          <a:ea typeface="나눔고딕"/>
                          <a:cs typeface="나눔고딕"/>
                        </a:rPr>
                        <a:t>이번</a:t>
                      </a:r>
                      <a:endParaRPr lang="en-US" sz="2800" b="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800" b="0" dirty="0" smtClean="0">
                          <a:latin typeface="나눔고딕"/>
                          <a:ea typeface="나눔고딕"/>
                          <a:cs typeface="나눔고딕"/>
                        </a:rPr>
                        <a:t>다음</a:t>
                      </a:r>
                      <a:endParaRPr lang="en-US" sz="2800" b="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468173" y="5684666"/>
            <a:ext cx="8434509" cy="965049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52156" y="5779717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ea typeface="나눔고딕"/>
                <a:cs typeface="나눔고딕"/>
              </a:rPr>
              <a:t>지난 학기</a:t>
            </a:r>
            <a:r>
              <a:rPr lang="en-US" altLang="ko-KR" sz="2200" dirty="0" smtClean="0">
                <a:ea typeface="나눔고딕"/>
                <a:cs typeface="나눔고딕"/>
              </a:rPr>
              <a:t>:</a:t>
            </a:r>
            <a:r>
              <a:rPr lang="ko-KR" altLang="en-US" sz="2200" dirty="0" smtClean="0">
                <a:ea typeface="나눔고딕"/>
                <a:cs typeface="나눔고딕"/>
              </a:rPr>
              <a:t> </a:t>
            </a:r>
            <a:r>
              <a:rPr lang="en-US" altLang="ko-KR" sz="2200" dirty="0" smtClean="0">
                <a:ea typeface="나눔고딕"/>
                <a:cs typeface="나눔고딕"/>
              </a:rPr>
              <a:t>last semester</a:t>
            </a:r>
          </a:p>
          <a:p>
            <a:r>
              <a:rPr lang="ko-KR" altLang="en-US" sz="2200" dirty="0" smtClean="0">
                <a:ea typeface="나눔고딕"/>
                <a:cs typeface="나눔고딕"/>
              </a:rPr>
              <a:t>이번 학기</a:t>
            </a:r>
            <a:r>
              <a:rPr lang="en-US" altLang="ko-KR" sz="2200" dirty="0" smtClean="0">
                <a:ea typeface="나눔고딕"/>
                <a:cs typeface="나눔고딕"/>
              </a:rPr>
              <a:t>:</a:t>
            </a:r>
            <a:r>
              <a:rPr lang="ko-KR" altLang="en-US" sz="2200" dirty="0" smtClean="0">
                <a:ea typeface="나눔고딕"/>
                <a:cs typeface="나눔고딕"/>
              </a:rPr>
              <a:t> </a:t>
            </a:r>
            <a:r>
              <a:rPr lang="en-US" altLang="ko-KR" sz="2200" dirty="0" smtClean="0">
                <a:ea typeface="나눔고딕"/>
                <a:cs typeface="나눔고딕"/>
              </a:rPr>
              <a:t>this semester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06551" y="5779717"/>
            <a:ext cx="308031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200" dirty="0" smtClean="0">
                <a:ea typeface="나눔고딕"/>
                <a:cs typeface="나눔고딕"/>
              </a:rPr>
              <a:t>이번 주말</a:t>
            </a:r>
            <a:r>
              <a:rPr lang="en-US" altLang="ko-KR" sz="2200" dirty="0" smtClean="0">
                <a:ea typeface="나눔고딕"/>
                <a:cs typeface="나눔고딕"/>
              </a:rPr>
              <a:t>:</a:t>
            </a:r>
            <a:r>
              <a:rPr lang="ko-KR" altLang="en-US" sz="2200" dirty="0" smtClean="0">
                <a:ea typeface="나눔고딕"/>
                <a:cs typeface="나눔고딕"/>
              </a:rPr>
              <a:t> </a:t>
            </a:r>
            <a:r>
              <a:rPr lang="en-US" altLang="ko-KR" sz="2200" dirty="0" smtClean="0">
                <a:ea typeface="나눔고딕"/>
                <a:cs typeface="나눔고딕"/>
              </a:rPr>
              <a:t>this weekend</a:t>
            </a:r>
          </a:p>
          <a:p>
            <a:r>
              <a:rPr lang="ko-KR" altLang="en-US" sz="2200" dirty="0" smtClean="0">
                <a:ea typeface="나눔고딕"/>
                <a:cs typeface="나눔고딕"/>
              </a:rPr>
              <a:t>다음 주말</a:t>
            </a:r>
            <a:r>
              <a:rPr lang="en-US" altLang="ko-KR" sz="2200" dirty="0" smtClean="0">
                <a:ea typeface="나눔고딕"/>
                <a:cs typeface="나눔고딕"/>
              </a:rPr>
              <a:t>:</a:t>
            </a:r>
            <a:r>
              <a:rPr lang="ko-KR" altLang="en-US" sz="2200" dirty="0" smtClean="0">
                <a:ea typeface="나눔고딕"/>
                <a:cs typeface="나눔고딕"/>
              </a:rPr>
              <a:t> </a:t>
            </a:r>
            <a:r>
              <a:rPr lang="en-US" altLang="ko-KR" sz="2200" dirty="0" smtClean="0">
                <a:ea typeface="나눔고딕"/>
                <a:cs typeface="나눔고딕"/>
              </a:rPr>
              <a:t>next weekend</a:t>
            </a:r>
          </a:p>
        </p:txBody>
      </p:sp>
    </p:spTree>
    <p:extLst>
      <p:ext uri="{BB962C8B-B14F-4D97-AF65-F5344CB8AC3E}">
        <p14:creationId xmlns:p14="http://schemas.microsoft.com/office/powerpoint/2010/main" val="3502079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2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4715211"/>
              </p:ext>
            </p:extLst>
          </p:nvPr>
        </p:nvGraphicFramePr>
        <p:xfrm>
          <a:off x="1000501" y="70168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New</a:t>
                      </a:r>
                      <a:r>
                        <a:rPr lang="ja-JP" altLang="en-US" sz="2800" b="1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Expressions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0711371"/>
              </p:ext>
            </p:extLst>
          </p:nvPr>
        </p:nvGraphicFramePr>
        <p:xfrm>
          <a:off x="1508512" y="1675814"/>
          <a:ext cx="6096000" cy="4687768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85971"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Question</a:t>
                      </a:r>
                      <a:r>
                        <a:rPr lang="en-US" sz="2400" baseline="0" dirty="0" smtClean="0"/>
                        <a:t> Words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8597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who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8597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where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8597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when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8597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what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8597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why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8597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how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8597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how long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53288" y="2324943"/>
            <a:ext cx="763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누구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653288" y="2919511"/>
            <a:ext cx="763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어디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653288" y="3499654"/>
            <a:ext cx="763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언제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405471" y="4088257"/>
            <a:ext cx="1362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ea typeface="나눔고딕"/>
                <a:cs typeface="나눔고딕"/>
              </a:rPr>
              <a:t>뭐 </a:t>
            </a:r>
            <a:r>
              <a:rPr lang="en-US" altLang="ko-KR" sz="2400" dirty="0" smtClean="0"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ea typeface="나눔고딕"/>
                <a:cs typeface="나눔고딕"/>
              </a:rPr>
              <a:t>무엇</a:t>
            </a:r>
            <a:r>
              <a:rPr lang="en-US" altLang="ko-KR" sz="2400" dirty="0" smtClean="0">
                <a:ea typeface="나눔고딕"/>
                <a:cs typeface="나눔고딕"/>
              </a:rPr>
              <a:t>)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777192" y="4676858"/>
            <a:ext cx="4739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왜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23206" y="5265463"/>
            <a:ext cx="1052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mtClean="0">
                <a:latin typeface="나눔고딕"/>
                <a:ea typeface="나눔고딕"/>
                <a:cs typeface="나눔고딕"/>
              </a:rPr>
              <a:t>어떻게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523206" y="5848548"/>
            <a:ext cx="10567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얼마나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824840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0109007"/>
              </p:ext>
            </p:extLst>
          </p:nvPr>
        </p:nvGraphicFramePr>
        <p:xfrm>
          <a:off x="1000501" y="70168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New</a:t>
                      </a:r>
                      <a:r>
                        <a:rPr lang="ja-JP" altLang="en-US" sz="2800" b="1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Expressions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468173" y="1590557"/>
            <a:ext cx="82873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ea typeface="나눔고딕"/>
                <a:cs typeface="나눔고딕"/>
              </a:rPr>
              <a:t>In describing one’s ability, the following expressions are often used: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68173" y="1503097"/>
            <a:ext cx="8434509" cy="2431249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65879" y="2215229"/>
            <a:ext cx="4564170" cy="15273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680"/>
              </a:lnSpc>
            </a:pPr>
            <a:r>
              <a:rPr lang="ko-KR" altLang="en-US" sz="2400" dirty="0">
                <a:solidFill>
                  <a:srgbClr val="0080FF"/>
                </a:solidFill>
                <a:ea typeface="나눔고딕"/>
                <a:cs typeface="나눔고딕"/>
              </a:rPr>
              <a:t>잘</a:t>
            </a:r>
            <a:r>
              <a:rPr lang="ko-KR" altLang="en-US" sz="2400" dirty="0">
                <a:ea typeface="나눔고딕"/>
                <a:cs typeface="나눔고딕"/>
              </a:rPr>
              <a:t> 해요 </a:t>
            </a:r>
            <a:r>
              <a:rPr lang="en-US" altLang="ko-KR" sz="2400" dirty="0" smtClean="0">
                <a:ea typeface="나눔고딕"/>
                <a:cs typeface="나눔고딕"/>
              </a:rPr>
              <a:t>		‘</a:t>
            </a:r>
            <a:r>
              <a:rPr lang="en-US" altLang="ko-KR" sz="2400" dirty="0">
                <a:ea typeface="나눔고딕"/>
                <a:cs typeface="나눔고딕"/>
              </a:rPr>
              <a:t>good at, skillful at’</a:t>
            </a:r>
          </a:p>
          <a:p>
            <a:pPr>
              <a:lnSpc>
                <a:spcPts val="3680"/>
              </a:lnSpc>
            </a:pPr>
            <a:r>
              <a:rPr lang="ko-KR" altLang="en-US" sz="2400" dirty="0">
                <a:solidFill>
                  <a:srgbClr val="FF0080"/>
                </a:solidFill>
                <a:ea typeface="나눔고딕"/>
                <a:cs typeface="나눔고딕"/>
              </a:rPr>
              <a:t>못</a:t>
            </a:r>
            <a:r>
              <a:rPr lang="ko-KR" altLang="en-US" sz="2400" dirty="0">
                <a:ea typeface="나눔고딕"/>
                <a:cs typeface="나눔고딕"/>
              </a:rPr>
              <a:t> 해요</a:t>
            </a:r>
            <a:r>
              <a:rPr lang="en-US" altLang="ko-KR" sz="2400" dirty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		‘</a:t>
            </a:r>
            <a:r>
              <a:rPr lang="en-US" altLang="ko-KR" sz="2400" dirty="0">
                <a:ea typeface="나눔고딕"/>
                <a:cs typeface="나눔고딕"/>
              </a:rPr>
              <a:t>bad at, unskillful at’</a:t>
            </a:r>
          </a:p>
          <a:p>
            <a:pPr>
              <a:lnSpc>
                <a:spcPts val="3680"/>
              </a:lnSpc>
            </a:pPr>
            <a:r>
              <a:rPr lang="ko-KR" altLang="en-US" sz="2400" dirty="0">
                <a:solidFill>
                  <a:srgbClr val="0080FF"/>
                </a:solidFill>
                <a:ea typeface="나눔고딕"/>
                <a:cs typeface="나눔고딕"/>
              </a:rPr>
              <a:t>잘</a:t>
            </a:r>
            <a:r>
              <a:rPr lang="ko-KR" altLang="en-US" sz="2400" dirty="0">
                <a:ea typeface="나눔고딕"/>
                <a:cs typeface="나눔고딕"/>
              </a:rPr>
              <a:t> </a:t>
            </a:r>
            <a:r>
              <a:rPr lang="ko-KR" altLang="en-US" sz="2400" dirty="0">
                <a:solidFill>
                  <a:srgbClr val="FF0080"/>
                </a:solidFill>
                <a:ea typeface="나눔고딕"/>
                <a:cs typeface="나눔고딕"/>
              </a:rPr>
              <a:t>못</a:t>
            </a:r>
            <a:r>
              <a:rPr lang="ko-KR" altLang="en-US" sz="2400" dirty="0">
                <a:ea typeface="나눔고딕"/>
                <a:cs typeface="나눔고딕"/>
              </a:rPr>
              <a:t> 해요</a:t>
            </a:r>
            <a:r>
              <a:rPr lang="en-US" altLang="ko-KR" sz="2400" dirty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	‘</a:t>
            </a:r>
            <a:r>
              <a:rPr lang="en-US" altLang="ko-KR" sz="2400" dirty="0">
                <a:ea typeface="나눔고딕"/>
                <a:cs typeface="나눔고딕"/>
              </a:rPr>
              <a:t>not that good at</a:t>
            </a:r>
            <a:r>
              <a:rPr lang="en-US" altLang="ko-KR" sz="2400" dirty="0" smtClean="0">
                <a:ea typeface="나눔고딕"/>
                <a:cs typeface="나눔고딕"/>
              </a:rPr>
              <a:t>’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660038" y="2431857"/>
            <a:ext cx="1579823" cy="1068778"/>
          </a:xfrm>
          <a:prstGeom prst="roundRect">
            <a:avLst/>
          </a:prstGeom>
          <a:solidFill>
            <a:srgbClr val="FFCC66"/>
          </a:solidFill>
          <a:ln w="38100" cmpd="sng">
            <a:solidFill>
              <a:srgbClr val="FFCC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732093" y="2447348"/>
            <a:ext cx="1492280" cy="972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80"/>
              </a:lnSpc>
            </a:pPr>
            <a:r>
              <a:rPr lang="ko-KR" altLang="en-US" sz="2400" dirty="0" smtClean="0">
                <a:ea typeface="나눔고딕"/>
                <a:cs typeface="나눔고딕"/>
              </a:rPr>
              <a:t>잘</a:t>
            </a:r>
            <a:r>
              <a:rPr lang="en-US" altLang="ko-KR" sz="2400" dirty="0" smtClean="0">
                <a:ea typeface="나눔고딕"/>
                <a:cs typeface="나눔고딕"/>
              </a:rPr>
              <a:t>: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well</a:t>
            </a:r>
          </a:p>
          <a:p>
            <a:pPr>
              <a:lnSpc>
                <a:spcPts val="3480"/>
              </a:lnSpc>
            </a:pPr>
            <a:r>
              <a:rPr lang="ko-KR" altLang="en-US" sz="2400" dirty="0" smtClean="0">
                <a:ea typeface="나눔고딕"/>
                <a:cs typeface="나눔고딕"/>
              </a:rPr>
              <a:t>못</a:t>
            </a:r>
            <a:r>
              <a:rPr lang="en-US" altLang="ko-KR" sz="2400" dirty="0" smtClean="0">
                <a:ea typeface="나눔고딕"/>
                <a:cs typeface="나눔고딕"/>
              </a:rPr>
              <a:t>: cannot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1000501" y="4427534"/>
            <a:ext cx="343450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1" hangingPunct="1"/>
            <a:r>
              <a:rPr lang="en-US" sz="2400" dirty="0">
                <a:latin typeface="+mn-lt"/>
              </a:rPr>
              <a:t>‘Are you good at Korean?’</a:t>
            </a:r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1000501" y="5100662"/>
            <a:ext cx="331337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1" hangingPunct="1"/>
            <a:r>
              <a:rPr lang="en-US" sz="2400" dirty="0">
                <a:latin typeface="+mn-lt"/>
              </a:rPr>
              <a:t>‘Are you good at tennis?’</a:t>
            </a:r>
          </a:p>
        </p:txBody>
      </p:sp>
      <p:sp>
        <p:nvSpPr>
          <p:cNvPr id="22" name="TextBox 21"/>
          <p:cNvSpPr txBox="1">
            <a:spLocks noChangeArrowheads="1"/>
          </p:cNvSpPr>
          <p:nvPr/>
        </p:nvSpPr>
        <p:spPr bwMode="auto">
          <a:xfrm>
            <a:off x="1000501" y="5770563"/>
            <a:ext cx="403382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1" hangingPunct="1"/>
            <a:r>
              <a:rPr lang="en-US" sz="2400" dirty="0">
                <a:latin typeface="+mn-lt"/>
              </a:rPr>
              <a:t>‘Do you eat Korean food well?’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44192" y="4427534"/>
            <a:ext cx="2260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한국어 </a:t>
            </a:r>
            <a:r>
              <a:rPr lang="ko-KR" altLang="en-US" sz="24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잘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44192" y="5100662"/>
            <a:ext cx="2260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테니스 </a:t>
            </a:r>
            <a:r>
              <a:rPr lang="ko-KR" altLang="en-US" sz="24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잘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쳐요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444192" y="5762604"/>
            <a:ext cx="2925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한국 음식 </a:t>
            </a:r>
            <a:r>
              <a:rPr lang="ko-KR" altLang="en-US" sz="24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잘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먹어요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44843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3" grpId="0"/>
      <p:bldP spid="20" grpId="0"/>
      <p:bldP spid="21" grpId="0"/>
      <p:bldP spid="22" grpId="0"/>
      <p:bldP spid="5" grpId="0"/>
      <p:bldP spid="23" grpId="0"/>
      <p:bldP spid="2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Review of polite ending:</a:t>
            </a:r>
            <a:br>
              <a:rPr lang="en-US" altLang="ko-KR" dirty="0" smtClean="0"/>
            </a:br>
            <a:r>
              <a:rPr lang="en-US" altLang="ko-KR" dirty="0" smtClean="0"/>
              <a:t>-</a:t>
            </a:r>
            <a:r>
              <a:rPr lang="ko-KR" altLang="en-US" b="1" dirty="0" err="1"/>
              <a:t>아</a:t>
            </a:r>
            <a:r>
              <a:rPr lang="ko-KR" altLang="en-US" dirty="0" err="1" smtClean="0"/>
              <a:t>요</a:t>
            </a:r>
            <a:r>
              <a:rPr lang="en-US" altLang="ko-KR" dirty="0" smtClean="0"/>
              <a:t> and - </a:t>
            </a:r>
            <a:r>
              <a:rPr lang="ko-KR" altLang="en-US" b="1" dirty="0"/>
              <a:t>어</a:t>
            </a:r>
            <a:r>
              <a:rPr lang="ko-KR" altLang="en-US" dirty="0" smtClean="0"/>
              <a:t>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ㅗ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ㅏ</a:t>
            </a:r>
            <a:r>
              <a:rPr lang="ko-KR" altLang="en-US" dirty="0" smtClean="0"/>
              <a:t> </a:t>
            </a:r>
            <a:r>
              <a:rPr lang="en-US" altLang="ko-KR" dirty="0" smtClean="0"/>
              <a:t>-&gt; …</a:t>
            </a:r>
            <a:r>
              <a:rPr lang="ko-KR" altLang="en-US" dirty="0" err="1" smtClean="0"/>
              <a:t>아요</a:t>
            </a:r>
            <a:r>
              <a:rPr lang="ko-KR" altLang="en-US" dirty="0"/>
              <a:t> </a:t>
            </a:r>
            <a:r>
              <a:rPr lang="en-US" altLang="ko-KR" dirty="0" smtClean="0"/>
              <a:t>ex. </a:t>
            </a:r>
            <a:r>
              <a:rPr lang="ko-KR" altLang="en-US" dirty="0" smtClean="0"/>
              <a:t>좋아요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Others -&gt; …</a:t>
            </a:r>
            <a:r>
              <a:rPr lang="ko-KR" altLang="en-US" dirty="0" smtClean="0"/>
              <a:t>어요 </a:t>
            </a:r>
            <a:r>
              <a:rPr lang="en-US" altLang="ko-KR" dirty="0" smtClean="0"/>
              <a:t>ex. </a:t>
            </a:r>
            <a:r>
              <a:rPr lang="ko-KR" altLang="en-US" dirty="0" smtClean="0"/>
              <a:t>싫어요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하다 </a:t>
            </a:r>
            <a:r>
              <a:rPr lang="en-US" altLang="ko-KR" dirty="0" smtClean="0"/>
              <a:t>always -&gt; </a:t>
            </a:r>
            <a:r>
              <a:rPr lang="ko-KR" altLang="en-US" dirty="0" smtClean="0"/>
              <a:t>해요</a:t>
            </a:r>
            <a:r>
              <a:rPr lang="en-US" altLang="ko-KR" dirty="0" smtClean="0"/>
              <a:t>. </a:t>
            </a:r>
            <a:r>
              <a:rPr lang="ko-KR" altLang="en-US" dirty="0" smtClean="0"/>
              <a:t>공부해요</a:t>
            </a:r>
            <a:r>
              <a:rPr lang="en-US" altLang="ko-KR" dirty="0" smtClean="0"/>
              <a:t>.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00307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20381" y="2879050"/>
            <a:ext cx="1648360" cy="3493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먹다</a:t>
            </a:r>
            <a:endParaRPr kumimoji="0" lang="ko-KR" altLang="en-US" sz="2600" dirty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가다</a:t>
            </a:r>
            <a:endParaRPr kumimoji="0" lang="en-US" altLang="ko-KR" sz="2600" dirty="0" smtClean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크다</a:t>
            </a:r>
            <a:endParaRPr kumimoji="0" lang="ko-KR" altLang="en-US" sz="2600" dirty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일어나다</a:t>
            </a:r>
            <a:endParaRPr kumimoji="0" lang="ko-KR" altLang="en-US" sz="2600" dirty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배우다</a:t>
            </a:r>
            <a:endParaRPr kumimoji="0" lang="ko-KR" altLang="en-US" sz="2600" dirty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바쁘다</a:t>
            </a:r>
            <a:endParaRPr kumimoji="0" lang="en-US" altLang="ko-KR" sz="2600" dirty="0" smtClean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2059965" y="2895738"/>
            <a:ext cx="15489" cy="3476576"/>
          </a:xfrm>
          <a:prstGeom prst="line">
            <a:avLst/>
          </a:prstGeom>
          <a:ln>
            <a:solidFill>
              <a:srgbClr val="00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3252576" y="2261491"/>
            <a:ext cx="1579823" cy="510329"/>
          </a:xfrm>
          <a:prstGeom prst="roundRect">
            <a:avLst/>
          </a:prstGeom>
          <a:solidFill>
            <a:srgbClr val="CCFFCC"/>
          </a:solidFill>
          <a:ln w="38100" cmpd="sng"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237088" y="2294665"/>
            <a:ext cx="165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4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어요</a:t>
            </a:r>
            <a:r>
              <a:rPr lang="en-US" altLang="ko-KR" sz="24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아요</a:t>
            </a:r>
            <a:endParaRPr lang="en-US" sz="2400" dirty="0">
              <a:solidFill>
                <a:srgbClr val="00800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84903" y="2864107"/>
            <a:ext cx="11249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먹어요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21815" y="3426819"/>
            <a:ext cx="81149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가요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21815" y="4020508"/>
            <a:ext cx="81149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커요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16634" y="4623971"/>
            <a:ext cx="14383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일어나요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84903" y="5243875"/>
            <a:ext cx="11249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배워요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84903" y="5848891"/>
            <a:ext cx="11249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바빠요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219907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6506540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Past events</a:t>
                      </a:r>
                      <a:r>
                        <a:rPr 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: 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었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았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309769" y="1503097"/>
            <a:ext cx="8592913" cy="2663593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21709" y="1590557"/>
            <a:ext cx="82873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200" dirty="0" smtClean="0">
                <a:latin typeface="나눔고딕"/>
                <a:ea typeface="나눔고딕"/>
                <a:cs typeface="나눔고딕"/>
              </a:rPr>
              <a:t>었</a:t>
            </a:r>
            <a:r>
              <a:rPr lang="en-US" altLang="ko-KR" sz="2200" dirty="0" smtClean="0"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200" dirty="0" smtClean="0">
                <a:latin typeface="나눔고딕"/>
                <a:ea typeface="나눔고딕"/>
                <a:cs typeface="나눔고딕"/>
              </a:rPr>
              <a:t>았</a:t>
            </a:r>
            <a:r>
              <a:rPr lang="en-US" altLang="ko-KR" sz="2200" dirty="0" smtClean="0"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200" dirty="0" smtClean="0">
                <a:latin typeface="나눔고딕"/>
                <a:ea typeface="나눔고딕"/>
                <a:cs typeface="나눔고딕"/>
              </a:rPr>
              <a:t>ㅆ </a:t>
            </a:r>
            <a:r>
              <a:rPr lang="en-US" altLang="ko-KR" sz="2200" dirty="0" smtClean="0">
                <a:ea typeface="나눔고딕"/>
                <a:cs typeface="나눔고딕"/>
              </a:rPr>
              <a:t>indicates that the event described has already taken place.</a:t>
            </a:r>
            <a:endParaRPr lang="en-US" sz="2200" dirty="0" smtClean="0"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0909" y="2052423"/>
            <a:ext cx="845177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dirty="0">
                <a:ea typeface="굴림" pitchFamily="50" charset="-127"/>
                <a:sym typeface="Wingdings" pitchFamily="2" charset="2"/>
              </a:rPr>
              <a:t>Notice </a:t>
            </a:r>
            <a:r>
              <a:rPr lang="en-US" altLang="ko-KR" sz="2200" dirty="0" smtClean="0">
                <a:ea typeface="굴림" pitchFamily="50" charset="-127"/>
                <a:sym typeface="Wingdings" pitchFamily="2" charset="2"/>
              </a:rPr>
              <a:t>that the </a:t>
            </a:r>
            <a:r>
              <a:rPr lang="en-US" altLang="ko-KR" sz="2200" dirty="0">
                <a:ea typeface="굴림" pitchFamily="50" charset="-127"/>
                <a:sym typeface="Wingdings" pitchFamily="2" charset="2"/>
              </a:rPr>
              <a:t>final ending after </a:t>
            </a:r>
            <a:r>
              <a:rPr lang="en-US" altLang="ko-KR" sz="2200" dirty="0">
                <a:latin typeface="나눔고딕"/>
                <a:ea typeface="나눔고딕"/>
                <a:cs typeface="나눔고딕"/>
                <a:sym typeface="Wingdings" pitchFamily="2" charset="2"/>
              </a:rPr>
              <a:t>~</a:t>
            </a:r>
            <a:r>
              <a:rPr lang="ko-KR" altLang="en-US" sz="2200" dirty="0">
                <a:latin typeface="나눔고딕"/>
                <a:ea typeface="나눔고딕"/>
                <a:cs typeface="나눔고딕"/>
                <a:sym typeface="Wingdings" pitchFamily="2" charset="2"/>
              </a:rPr>
              <a:t>었</a:t>
            </a:r>
            <a:r>
              <a:rPr lang="en-US" altLang="ko-KR" sz="2200" dirty="0">
                <a:latin typeface="나눔고딕"/>
                <a:ea typeface="나눔고딕"/>
                <a:cs typeface="나눔고딕"/>
                <a:sym typeface="Wingdings" pitchFamily="2" charset="2"/>
              </a:rPr>
              <a:t>/</a:t>
            </a:r>
            <a:r>
              <a:rPr lang="ko-KR" altLang="en-US" sz="2200" dirty="0">
                <a:latin typeface="나눔고딕"/>
                <a:ea typeface="나눔고딕"/>
                <a:cs typeface="나눔고딕"/>
                <a:sym typeface="Wingdings" pitchFamily="2" charset="2"/>
              </a:rPr>
              <a:t>았</a:t>
            </a:r>
            <a:r>
              <a:rPr lang="en-US" altLang="ko-KR" sz="2200" dirty="0">
                <a:latin typeface="나눔고딕"/>
                <a:ea typeface="나눔고딕"/>
                <a:cs typeface="나눔고딕"/>
                <a:sym typeface="Wingdings" pitchFamily="2" charset="2"/>
              </a:rPr>
              <a:t>/</a:t>
            </a:r>
            <a:r>
              <a:rPr lang="ko-KR" altLang="en-US" sz="2200" dirty="0">
                <a:latin typeface="나눔고딕"/>
                <a:ea typeface="나눔고딕"/>
                <a:cs typeface="나눔고딕"/>
                <a:sym typeface="Wingdings" pitchFamily="2" charset="2"/>
              </a:rPr>
              <a:t>ㅆ</a:t>
            </a:r>
            <a:r>
              <a:rPr lang="ko-KR" altLang="en-US" sz="2200" dirty="0">
                <a:ea typeface="굴림" pitchFamily="50" charset="-127"/>
                <a:sym typeface="Wingdings" pitchFamily="2" charset="2"/>
              </a:rPr>
              <a:t> </a:t>
            </a:r>
            <a:r>
              <a:rPr lang="en-US" altLang="ko-KR" sz="2200" dirty="0">
                <a:ea typeface="굴림" pitchFamily="50" charset="-127"/>
                <a:sym typeface="Wingdings" pitchFamily="2" charset="2"/>
              </a:rPr>
              <a:t>is always </a:t>
            </a:r>
            <a:r>
              <a:rPr lang="en-US" altLang="ko-KR" sz="2200" dirty="0">
                <a:solidFill>
                  <a:srgbClr val="0080FF"/>
                </a:solidFill>
                <a:latin typeface="나눔고딕"/>
                <a:ea typeface="나눔고딕"/>
                <a:cs typeface="나눔고딕"/>
                <a:sym typeface="Wingdings" pitchFamily="2" charset="2"/>
              </a:rPr>
              <a:t>~</a:t>
            </a:r>
            <a:r>
              <a:rPr lang="ko-KR" altLang="en-US" sz="2200" dirty="0">
                <a:solidFill>
                  <a:srgbClr val="0080FF"/>
                </a:solidFill>
                <a:latin typeface="나눔고딕"/>
                <a:ea typeface="나눔고딕"/>
                <a:cs typeface="나눔고딕"/>
                <a:sym typeface="Wingdings" pitchFamily="2" charset="2"/>
              </a:rPr>
              <a:t>어요</a:t>
            </a:r>
            <a:r>
              <a:rPr lang="en-US" altLang="ko-KR" sz="2200" dirty="0">
                <a:ea typeface="굴림" pitchFamily="50" charset="-127"/>
                <a:sym typeface="Wingdings" pitchFamily="2" charset="2"/>
              </a:rPr>
              <a:t>, not </a:t>
            </a:r>
            <a:r>
              <a:rPr lang="en-US" altLang="ko-KR" sz="2200" dirty="0">
                <a:latin typeface="나눔고딕"/>
                <a:ea typeface="나눔고딕"/>
                <a:cs typeface="나눔고딕"/>
                <a:sym typeface="Wingdings" pitchFamily="2" charset="2"/>
              </a:rPr>
              <a:t>~</a:t>
            </a:r>
            <a:r>
              <a:rPr lang="ko-KR" altLang="en-US" sz="2200" dirty="0" smtClean="0">
                <a:latin typeface="나눔고딕"/>
                <a:ea typeface="나눔고딕"/>
                <a:cs typeface="나눔고딕"/>
                <a:sym typeface="Wingdings" pitchFamily="2" charset="2"/>
              </a:rPr>
              <a:t>아요</a:t>
            </a:r>
            <a:r>
              <a:rPr lang="en-US" altLang="ko-KR" sz="2200" dirty="0" smtClean="0">
                <a:sym typeface="Wingdings" pitchFamily="2" charset="2"/>
              </a:rPr>
              <a:t>.</a:t>
            </a:r>
            <a:endParaRPr lang="en-US" altLang="ko-KR" sz="2200" dirty="0">
              <a:latin typeface="나눔고딕"/>
              <a:ea typeface="나눔고딕"/>
              <a:cs typeface="나눔고딕"/>
              <a:sym typeface="Wingdings" pitchFamily="2" charset="2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794675" y="2629794"/>
            <a:ext cx="1579823" cy="138200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38100" cmpd="sng"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80534" y="2629794"/>
            <a:ext cx="1253867" cy="13820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380"/>
              </a:lnSpc>
            </a:pPr>
            <a:r>
              <a:rPr lang="en-US" sz="2400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었어요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3380"/>
              </a:lnSpc>
            </a:pP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았어요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3380"/>
              </a:lnSpc>
            </a:pP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ㅆ어요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</p:txBody>
      </p:sp>
      <p:pic>
        <p:nvPicPr>
          <p:cNvPr id="8" name="Picture 7" descr="BL6_CO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7" b="8482"/>
          <a:stretch/>
        </p:blipFill>
        <p:spPr>
          <a:xfrm>
            <a:off x="931762" y="4321587"/>
            <a:ext cx="3550698" cy="24008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82460" y="4879208"/>
            <a:ext cx="4273093" cy="13986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440"/>
              </a:lnSpc>
            </a:pPr>
            <a:r>
              <a:rPr lang="en-US" sz="2200" dirty="0" smtClean="0">
                <a:ea typeface="나눔고딕"/>
                <a:cs typeface="나눔고딕"/>
              </a:rPr>
              <a:t>A: </a:t>
            </a:r>
            <a:r>
              <a:rPr lang="ko-KR" altLang="en-US" sz="2200" dirty="0" smtClean="0">
                <a:ea typeface="나눔고딕"/>
                <a:cs typeface="나눔고딕"/>
              </a:rPr>
              <a:t>어제 뭐 했어요</a:t>
            </a:r>
            <a:r>
              <a:rPr lang="en-US" altLang="ko-KR" sz="2200" dirty="0" smtClean="0">
                <a:ea typeface="나눔고딕"/>
                <a:cs typeface="나눔고딕"/>
              </a:rPr>
              <a:t>?</a:t>
            </a:r>
            <a:endParaRPr lang="en-US" sz="2200" dirty="0" smtClean="0">
              <a:ea typeface="나눔고딕"/>
              <a:cs typeface="나눔고딕"/>
            </a:endParaRPr>
          </a:p>
          <a:p>
            <a:pPr>
              <a:lnSpc>
                <a:spcPts val="3440"/>
              </a:lnSpc>
            </a:pPr>
            <a:r>
              <a:rPr lang="en-US" sz="2200" dirty="0" smtClean="0">
                <a:ea typeface="나눔고딕"/>
                <a:cs typeface="나눔고딕"/>
              </a:rPr>
              <a:t>B:</a:t>
            </a:r>
            <a:r>
              <a:rPr lang="ko-KR" altLang="en-US" sz="2200" dirty="0" smtClean="0">
                <a:ea typeface="나눔고딕"/>
                <a:cs typeface="나눔고딕"/>
              </a:rPr>
              <a:t> 학교 수영장에서 수영</a:t>
            </a:r>
            <a:r>
              <a:rPr lang="ko-KR" altLang="en-US" sz="2200" dirty="0" smtClean="0">
                <a:solidFill>
                  <a:srgbClr val="FF0080"/>
                </a:solidFill>
                <a:ea typeface="나눔고딕"/>
                <a:cs typeface="나눔고딕"/>
              </a:rPr>
              <a:t>했어요</a:t>
            </a:r>
            <a:r>
              <a:rPr lang="en-US" altLang="ko-KR" sz="2200" dirty="0" smtClean="0">
                <a:ea typeface="나눔고딕"/>
                <a:cs typeface="나눔고딕"/>
              </a:rPr>
              <a:t>.</a:t>
            </a:r>
          </a:p>
          <a:p>
            <a:pPr>
              <a:lnSpc>
                <a:spcPts val="3440"/>
              </a:lnSpc>
            </a:pPr>
            <a:r>
              <a:rPr lang="en-US" sz="2200" dirty="0" smtClean="0">
                <a:ea typeface="나눔고딕"/>
                <a:cs typeface="나눔고딕"/>
              </a:rPr>
              <a:t>A:</a:t>
            </a:r>
            <a:r>
              <a:rPr lang="ko-KR" altLang="en-US" sz="2200" dirty="0" smtClean="0">
                <a:ea typeface="나눔고딕"/>
                <a:cs typeface="나눔고딕"/>
              </a:rPr>
              <a:t> 아</a:t>
            </a:r>
            <a:r>
              <a:rPr lang="en-US" altLang="ko-KR" sz="2200" dirty="0" smtClean="0">
                <a:ea typeface="나눔고딕"/>
                <a:cs typeface="나눔고딕"/>
              </a:rPr>
              <a:t>,</a:t>
            </a:r>
            <a:r>
              <a:rPr lang="ko-KR" altLang="en-US" sz="2200" dirty="0" smtClean="0">
                <a:ea typeface="나눔고딕"/>
                <a:cs typeface="나눔고딕"/>
              </a:rPr>
              <a:t> 그래요</a:t>
            </a:r>
            <a:r>
              <a:rPr lang="en-US" altLang="ko-KR" sz="2200" dirty="0" smtClean="0">
                <a:ea typeface="나눔고딕"/>
                <a:cs typeface="나눔고딕"/>
              </a:rPr>
              <a:t>?</a:t>
            </a:r>
            <a:r>
              <a:rPr lang="ko-KR" altLang="en-US" sz="2200" dirty="0" smtClean="0">
                <a:ea typeface="나눔고딕"/>
                <a:cs typeface="나눔고딕"/>
              </a:rPr>
              <a:t> 저는 테니스 </a:t>
            </a:r>
            <a:r>
              <a:rPr lang="ko-KR" altLang="en-US" sz="2200" dirty="0" smtClean="0">
                <a:solidFill>
                  <a:srgbClr val="FF0080"/>
                </a:solidFill>
                <a:ea typeface="나눔고딕"/>
                <a:cs typeface="나눔고딕"/>
              </a:rPr>
              <a:t>쳤어요</a:t>
            </a:r>
            <a:r>
              <a:rPr lang="en-US" altLang="ko-KR" sz="2200" dirty="0" smtClean="0">
                <a:ea typeface="나눔고딕"/>
                <a:cs typeface="나눔고딕"/>
              </a:rPr>
              <a:t>.</a:t>
            </a:r>
            <a:endParaRPr lang="en-US" sz="2200" dirty="0"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977709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6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3160"/>
            <a:ext cx="7772400" cy="1470025"/>
          </a:xfrm>
        </p:spPr>
        <p:txBody>
          <a:bodyPr/>
          <a:lstStyle/>
          <a:p>
            <a:r>
              <a:rPr lang="en-US" altLang="ko-KR" b="1" dirty="0">
                <a:latin typeface="나눔고딕"/>
                <a:ea typeface="나눔고딕"/>
                <a:cs typeface="나눔고딕"/>
              </a:rPr>
              <a:t>6</a:t>
            </a:r>
            <a:r>
              <a:rPr lang="ko-KR" altLang="en-US" b="1" dirty="0" smtClean="0">
                <a:latin typeface="나눔고딕"/>
                <a:ea typeface="나눔고딕"/>
                <a:cs typeface="나눔고딕"/>
              </a:rPr>
              <a:t>과 </a:t>
            </a:r>
            <a:r>
              <a:rPr lang="en-US" altLang="ko-KR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b="1" dirty="0" smtClean="0">
                <a:latin typeface="나눔고딕"/>
                <a:ea typeface="나눔고딕"/>
                <a:cs typeface="나눔고딕"/>
              </a:rPr>
              <a:t>나의 하루</a:t>
            </a:r>
            <a:r>
              <a:rPr lang="en-US" altLang="ko-KR" dirty="0" smtClean="0">
                <a:latin typeface="나눔고딕"/>
                <a:ea typeface="나눔고딕"/>
                <a:cs typeface="나눔고딕"/>
              </a:rPr>
              <a:t/>
            </a:r>
            <a:br>
              <a:rPr lang="en-US" altLang="ko-KR" dirty="0" smtClean="0">
                <a:latin typeface="나눔고딕"/>
                <a:ea typeface="나눔고딕"/>
                <a:cs typeface="나눔고딕"/>
              </a:rPr>
            </a:br>
            <a:r>
              <a:rPr lang="ko-KR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My Day]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Picture 3" descr="bike-1464833_64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107" y="4326878"/>
            <a:ext cx="3515153" cy="2408010"/>
          </a:xfrm>
          <a:prstGeom prst="rect">
            <a:avLst/>
          </a:prstGeom>
        </p:spPr>
      </p:pic>
      <p:pic>
        <p:nvPicPr>
          <p:cNvPr id="6" name="Picture 5" descr="hip-hop-1209499_64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618" y="1723185"/>
            <a:ext cx="3515152" cy="2334281"/>
          </a:xfrm>
          <a:prstGeom prst="rect">
            <a:avLst/>
          </a:prstGeom>
        </p:spPr>
      </p:pic>
      <p:pic>
        <p:nvPicPr>
          <p:cNvPr id="7" name="Picture 6" descr="taxi-cab-381233_64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616" y="4326878"/>
            <a:ext cx="3515154" cy="2408010"/>
          </a:xfrm>
          <a:prstGeom prst="rect">
            <a:avLst/>
          </a:prstGeom>
        </p:spPr>
      </p:pic>
      <p:pic>
        <p:nvPicPr>
          <p:cNvPr id="8" name="Picture 7" descr="urban-438393_640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2105" y="1723184"/>
            <a:ext cx="3515155" cy="233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43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8433728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Past events</a:t>
                      </a:r>
                      <a:r>
                        <a:rPr 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: 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었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았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47140" y="1541744"/>
            <a:ext cx="8273528" cy="580326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588" y="1609714"/>
            <a:ext cx="8085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Past tense conjugation</a:t>
            </a:r>
            <a:endParaRPr lang="en-US" sz="2200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9911" y="2757141"/>
            <a:ext cx="77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좋다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1688390" y="2981147"/>
            <a:ext cx="1652943" cy="2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22543" y="2611817"/>
            <a:ext cx="1418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66"/>
                </a:solidFill>
              </a:rPr>
              <a:t>polite ending</a:t>
            </a:r>
            <a:endParaRPr lang="en-US" dirty="0">
              <a:solidFill>
                <a:srgbClr val="FF6666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28884" y="2757141"/>
            <a:ext cx="1052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좋아요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4175656" y="2844034"/>
            <a:ext cx="328372" cy="328302"/>
          </a:xfrm>
          <a:prstGeom prst="line">
            <a:avLst/>
          </a:prstGeom>
          <a:ln w="38100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528884" y="3381179"/>
            <a:ext cx="17360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좋아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+</a:t>
            </a:r>
            <a:r>
              <a:rPr lang="ko-KR" altLang="en-US" sz="2400" baseline="-25000" dirty="0" smtClean="0">
                <a:latin typeface="나눔고딕"/>
                <a:ea typeface="나눔고딕"/>
                <a:cs typeface="나눔고딕"/>
              </a:rPr>
              <a:t>ㅆ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5264928" y="3613723"/>
            <a:ext cx="1652943" cy="2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071326" y="3381179"/>
            <a:ext cx="1341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좋았어요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89911" y="4412027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전화하다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141563" y="4667015"/>
            <a:ext cx="1199770" cy="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528884" y="4436182"/>
            <a:ext cx="1341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전화해요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4469938" y="4529900"/>
            <a:ext cx="328372" cy="328302"/>
          </a:xfrm>
          <a:prstGeom prst="line">
            <a:avLst/>
          </a:prstGeom>
          <a:ln w="38100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28884" y="5051556"/>
            <a:ext cx="20253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전화해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+</a:t>
            </a:r>
            <a:r>
              <a:rPr lang="ko-KR" altLang="en-US" sz="2400" baseline="-25000" dirty="0" smtClean="0">
                <a:latin typeface="나눔고딕"/>
                <a:ea typeface="나눔고딕"/>
                <a:cs typeface="나눔고딕"/>
              </a:rPr>
              <a:t>ㅆ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5554234" y="5299590"/>
            <a:ext cx="1363637" cy="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071326" y="5051556"/>
            <a:ext cx="1631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전화했어요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1447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3" grpId="0"/>
      <p:bldP spid="15" grpId="0"/>
      <p:bldP spid="16" grpId="0"/>
      <p:bldP spid="19" grpId="0"/>
      <p:bldP spid="21" grpId="0"/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2541586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Past events</a:t>
                      </a:r>
                      <a:r>
                        <a:rPr 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: 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었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았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47140" y="1541744"/>
            <a:ext cx="8273528" cy="580326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588" y="1609714"/>
            <a:ext cx="8085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Past tense conjugation</a:t>
            </a:r>
            <a:endParaRPr lang="en-US" sz="2200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20381" y="2879050"/>
            <a:ext cx="1648360" cy="3493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먹다</a:t>
            </a:r>
            <a:endParaRPr kumimoji="0" lang="ko-KR" altLang="en-US" sz="2600" dirty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가다</a:t>
            </a:r>
            <a:endParaRPr kumimoji="0" lang="en-US" altLang="ko-KR" sz="2600" dirty="0" smtClean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크다</a:t>
            </a:r>
            <a:endParaRPr kumimoji="0" lang="ko-KR" altLang="en-US" sz="2600" dirty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일어나다</a:t>
            </a:r>
            <a:endParaRPr kumimoji="0" lang="ko-KR" altLang="en-US" sz="2600" dirty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배우다</a:t>
            </a:r>
            <a:endParaRPr kumimoji="0" lang="ko-KR" altLang="en-US" sz="2600" dirty="0">
              <a:latin typeface="나눔고딕"/>
              <a:ea typeface="나눔고딕"/>
              <a:cs typeface="나눔고딕"/>
            </a:endParaRP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600" dirty="0" smtClean="0">
                <a:latin typeface="나눔고딕"/>
                <a:ea typeface="나눔고딕"/>
                <a:cs typeface="나눔고딕"/>
              </a:rPr>
              <a:t>바쁘다</a:t>
            </a:r>
            <a:endParaRPr kumimoji="0" lang="en-US" altLang="ko-KR" sz="2600" dirty="0" smtClean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2059965" y="2895738"/>
            <a:ext cx="15489" cy="3476576"/>
          </a:xfrm>
          <a:prstGeom prst="line">
            <a:avLst/>
          </a:prstGeom>
          <a:ln>
            <a:solidFill>
              <a:srgbClr val="00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3252576" y="2261491"/>
            <a:ext cx="1579823" cy="510329"/>
          </a:xfrm>
          <a:prstGeom prst="roundRect">
            <a:avLst/>
          </a:prstGeom>
          <a:solidFill>
            <a:srgbClr val="CCFFCC"/>
          </a:solidFill>
          <a:ln w="38100" cmpd="sng"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237088" y="2294665"/>
            <a:ext cx="165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4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어요</a:t>
            </a:r>
            <a:r>
              <a:rPr lang="en-US" altLang="ko-KR" sz="24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아요</a:t>
            </a:r>
            <a:endParaRPr lang="en-US" sz="2400" dirty="0">
              <a:solidFill>
                <a:srgbClr val="00800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84903" y="2864107"/>
            <a:ext cx="11249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먹어요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21815" y="3426819"/>
            <a:ext cx="81149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가요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21815" y="4020508"/>
            <a:ext cx="81149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커요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316634" y="4623971"/>
            <a:ext cx="143832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일어나요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484903" y="5243875"/>
            <a:ext cx="11249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배워요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84903" y="5848891"/>
            <a:ext cx="11249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바빠요</a:t>
            </a:r>
            <a:endParaRPr lang="ko-KR" altLang="en-US" sz="2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7" name="AutoShape 6"/>
          <p:cNvSpPr>
            <a:spLocks/>
          </p:cNvSpPr>
          <p:nvPr/>
        </p:nvSpPr>
        <p:spPr bwMode="auto">
          <a:xfrm>
            <a:off x="4604739" y="2974687"/>
            <a:ext cx="488950" cy="3252113"/>
          </a:xfrm>
          <a:prstGeom prst="rightBrace">
            <a:avLst>
              <a:gd name="adj1" fmla="val 4954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latinLnBrk="0"/>
            <a:endParaRPr kumimoji="0" lang="en-US" altLang="ko-KR" sz="2400">
              <a:latin typeface="Tahoma" charset="0"/>
              <a:cs typeface="Arial" charset="0"/>
            </a:endParaRPr>
          </a:p>
        </p:txBody>
      </p:sp>
      <p:sp>
        <p:nvSpPr>
          <p:cNvPr id="18" name="Text Box 5"/>
          <p:cNvSpPr txBox="1">
            <a:spLocks noChangeArrowheads="1"/>
          </p:cNvSpPr>
          <p:nvPr/>
        </p:nvSpPr>
        <p:spPr bwMode="auto">
          <a:xfrm>
            <a:off x="5105669" y="4359652"/>
            <a:ext cx="1569868" cy="52322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0" hangingPunct="1">
              <a:spcBef>
                <a:spcPct val="50000"/>
              </a:spcBef>
            </a:pPr>
            <a:r>
              <a:rPr kumimoji="0" lang="en-US" altLang="ko-KR" sz="280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+</a:t>
            </a:r>
            <a:r>
              <a:rPr kumimoji="0" lang="en-US" altLang="ko-KR" sz="28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Wingdings" charset="0"/>
              </a:rPr>
              <a:t> </a:t>
            </a:r>
            <a:r>
              <a:rPr kumimoji="0" lang="ko-KR" altLang="en-US" sz="2800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Wingdings" charset="0"/>
              </a:rPr>
              <a:t>ㅆ어요</a:t>
            </a:r>
            <a:endParaRPr kumimoji="0" lang="ko-KR" altLang="en-US" sz="2800" dirty="0">
              <a:solidFill>
                <a:srgbClr val="00000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6803618" y="2262184"/>
            <a:ext cx="1579823" cy="510329"/>
          </a:xfrm>
          <a:prstGeom prst="roundRect">
            <a:avLst/>
          </a:prstGeom>
          <a:solidFill>
            <a:srgbClr val="FFFF66"/>
          </a:solidFill>
          <a:ln w="38100" cmpd="sng"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861393" y="2279175"/>
            <a:ext cx="1475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Past tense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6861393" y="2877339"/>
            <a:ext cx="1751740" cy="34932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ts val="1560"/>
              </a:spcBef>
            </a:pP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먹었어요</a:t>
            </a:r>
            <a:endParaRPr lang="en-US" altLang="ko-KR" sz="2600" dirty="0" smtClean="0">
              <a:latin typeface="나눔고딕"/>
              <a:ea typeface="나눔고딕"/>
              <a:cs typeface="나눔고딕"/>
            </a:endParaRPr>
          </a:p>
          <a:p>
            <a:pPr algn="ctr">
              <a:spcBef>
                <a:spcPts val="1560"/>
              </a:spcBef>
            </a:pP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갔어요</a:t>
            </a:r>
            <a:endParaRPr lang="en-US" altLang="ko-KR" sz="2600" dirty="0" smtClean="0">
              <a:latin typeface="나눔고딕"/>
              <a:ea typeface="나눔고딕"/>
              <a:cs typeface="나눔고딕"/>
            </a:endParaRPr>
          </a:p>
          <a:p>
            <a:pPr algn="ctr">
              <a:spcBef>
                <a:spcPts val="1560"/>
              </a:spcBef>
            </a:pP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컸어요</a:t>
            </a:r>
            <a:endParaRPr lang="en-US" altLang="ko-KR" sz="2600" dirty="0" smtClean="0">
              <a:latin typeface="나눔고딕"/>
              <a:ea typeface="나눔고딕"/>
              <a:cs typeface="나눔고딕"/>
            </a:endParaRPr>
          </a:p>
          <a:p>
            <a:pPr algn="ctr">
              <a:spcBef>
                <a:spcPts val="1560"/>
              </a:spcBef>
            </a:pP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일어났어요</a:t>
            </a:r>
            <a:endParaRPr lang="en-US" altLang="ko-KR" sz="2600" dirty="0" smtClean="0">
              <a:latin typeface="나눔고딕"/>
              <a:ea typeface="나눔고딕"/>
              <a:cs typeface="나눔고딕"/>
            </a:endParaRPr>
          </a:p>
          <a:p>
            <a:pPr algn="ctr">
              <a:spcBef>
                <a:spcPts val="1560"/>
              </a:spcBef>
            </a:pP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배웠어요</a:t>
            </a:r>
            <a:endParaRPr lang="en-US" altLang="ko-KR" sz="2600" dirty="0" smtClean="0">
              <a:latin typeface="나눔고딕"/>
              <a:ea typeface="나눔고딕"/>
              <a:cs typeface="나눔고딕"/>
            </a:endParaRPr>
          </a:p>
          <a:p>
            <a:pPr algn="ctr">
              <a:spcBef>
                <a:spcPts val="1560"/>
              </a:spcBef>
            </a:pP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바빴어요</a:t>
            </a:r>
            <a:endParaRPr lang="en-US" sz="26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4175656" y="2967954"/>
            <a:ext cx="328372" cy="328302"/>
          </a:xfrm>
          <a:prstGeom prst="line">
            <a:avLst/>
          </a:prstGeom>
          <a:ln w="38100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4011470" y="3554903"/>
            <a:ext cx="328372" cy="328302"/>
          </a:xfrm>
          <a:prstGeom prst="line">
            <a:avLst/>
          </a:prstGeom>
          <a:ln w="38100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4011470" y="4102759"/>
            <a:ext cx="328372" cy="328302"/>
          </a:xfrm>
          <a:prstGeom prst="line">
            <a:avLst/>
          </a:prstGeom>
          <a:ln w="38100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328056" y="4718721"/>
            <a:ext cx="328372" cy="328302"/>
          </a:xfrm>
          <a:prstGeom prst="line">
            <a:avLst/>
          </a:prstGeom>
          <a:ln w="38100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4158180" y="5350199"/>
            <a:ext cx="328372" cy="328302"/>
          </a:xfrm>
          <a:prstGeom prst="line">
            <a:avLst/>
          </a:prstGeom>
          <a:ln w="38100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4184055" y="5919171"/>
            <a:ext cx="328372" cy="328302"/>
          </a:xfrm>
          <a:prstGeom prst="line">
            <a:avLst/>
          </a:prstGeom>
          <a:ln w="38100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95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  <p:bldP spid="12" grpId="0"/>
      <p:bldP spid="13" grpId="0"/>
      <p:bldP spid="14" grpId="0"/>
      <p:bldP spid="15" grpId="0"/>
      <p:bldP spid="17" grpId="0" animBg="1"/>
      <p:bldP spid="18" grpId="0" animBg="1"/>
      <p:bldP spid="19" grpId="0" animBg="1"/>
      <p:bldP spid="2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1296397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Past events</a:t>
                      </a:r>
                      <a:r>
                        <a:rPr 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: 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었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았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588" y="1609714"/>
            <a:ext cx="8085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Exception</a:t>
            </a:r>
            <a:endParaRPr lang="en-US" sz="2200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47140" y="1541744"/>
            <a:ext cx="8273528" cy="580326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166233"/>
              </p:ext>
            </p:extLst>
          </p:nvPr>
        </p:nvGraphicFramePr>
        <p:xfrm>
          <a:off x="541588" y="2509520"/>
          <a:ext cx="8085699" cy="1951473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269523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9523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9523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5049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660066"/>
                          </a:solidFill>
                        </a:rPr>
                        <a:t>Dictionary form</a:t>
                      </a:r>
                      <a:endParaRPr lang="en-US" sz="2400" dirty="0">
                        <a:solidFill>
                          <a:srgbClr val="66006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660066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400" dirty="0" smtClean="0">
                          <a:solidFill>
                            <a:srgbClr val="660066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어요</a:t>
                      </a:r>
                      <a:r>
                        <a:rPr lang="en-US" altLang="ko-KR" sz="2400" dirty="0" smtClean="0">
                          <a:solidFill>
                            <a:srgbClr val="660066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400" dirty="0" smtClean="0">
                          <a:solidFill>
                            <a:srgbClr val="660066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아요</a:t>
                      </a:r>
                      <a:endParaRPr lang="en-US" sz="2400" dirty="0">
                        <a:solidFill>
                          <a:srgbClr val="660066"/>
                        </a:solidFill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rgbClr val="660066"/>
                          </a:solidFill>
                        </a:rPr>
                        <a:t>Past tense</a:t>
                      </a:r>
                      <a:endParaRPr lang="en-US" sz="2400" dirty="0">
                        <a:solidFill>
                          <a:srgbClr val="66006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50491"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sz="2800" b="0" dirty="0" smtClean="0">
                          <a:solidFill>
                            <a:schemeClr val="tx1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이다</a:t>
                      </a:r>
                      <a:endParaRPr lang="en-US" sz="2800" b="0" dirty="0">
                        <a:solidFill>
                          <a:schemeClr val="tx1"/>
                        </a:solidFill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dirty="0" smtClean="0">
                          <a:solidFill>
                            <a:srgbClr val="000000"/>
                          </a:solidFill>
                          <a:latin typeface="+mn-lt"/>
                          <a:ea typeface="나눔고딕"/>
                          <a:cs typeface="나눔고딕"/>
                        </a:rPr>
                        <a:t>C+</a:t>
                      </a:r>
                      <a:r>
                        <a:rPr lang="ko-KR" altLang="en-US" sz="2400" dirty="0" smtClean="0">
                          <a:solidFill>
                            <a:srgbClr val="000000"/>
                          </a:solidFill>
                          <a:latin typeface="+mn-lt"/>
                          <a:ea typeface="나눔고딕"/>
                          <a:cs typeface="나눔고딕"/>
                        </a:rPr>
                        <a:t>이에요</a:t>
                      </a:r>
                      <a:endParaRPr lang="en-US" sz="2400" dirty="0">
                        <a:solidFill>
                          <a:srgbClr val="000000"/>
                        </a:solidFill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66006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50491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dirty="0" smtClean="0">
                          <a:solidFill>
                            <a:srgbClr val="000000"/>
                          </a:solidFill>
                          <a:latin typeface="+mn-lt"/>
                          <a:ea typeface="나눔고딕"/>
                          <a:cs typeface="나눔고딕"/>
                        </a:rPr>
                        <a:t>V+</a:t>
                      </a:r>
                      <a:r>
                        <a:rPr lang="ko-KR" altLang="en-US" sz="2400" dirty="0" smtClean="0">
                          <a:solidFill>
                            <a:srgbClr val="000000"/>
                          </a:solidFill>
                          <a:latin typeface="+mn-lt"/>
                          <a:ea typeface="나눔고딕"/>
                          <a:cs typeface="나눔고딕"/>
                        </a:rPr>
                        <a:t>예요</a:t>
                      </a:r>
                      <a:endParaRPr lang="en-US" sz="2400" dirty="0">
                        <a:solidFill>
                          <a:srgbClr val="000000"/>
                        </a:solidFill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solidFill>
                          <a:srgbClr val="660066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600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629060" y="3268296"/>
            <a:ext cx="1341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이었어요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68456" y="3916363"/>
            <a:ext cx="1052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였어요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876052"/>
              </p:ext>
            </p:extLst>
          </p:nvPr>
        </p:nvGraphicFramePr>
        <p:xfrm>
          <a:off x="541589" y="4978805"/>
          <a:ext cx="8085699" cy="12033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523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9523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9523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0167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accent1"/>
                          </a:solidFill>
                        </a:rPr>
                        <a:t>Dictionary form</a:t>
                      </a:r>
                      <a:endParaRPr lang="en-US" sz="2400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accent1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400" dirty="0" smtClean="0">
                          <a:solidFill>
                            <a:schemeClr val="accent1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어요</a:t>
                      </a:r>
                      <a:r>
                        <a:rPr lang="en-US" altLang="ko-KR" sz="2400" dirty="0" smtClean="0">
                          <a:solidFill>
                            <a:schemeClr val="accent1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400" dirty="0" smtClean="0">
                          <a:solidFill>
                            <a:schemeClr val="accent1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아요</a:t>
                      </a:r>
                      <a:endParaRPr lang="en-US" sz="2400" dirty="0">
                        <a:solidFill>
                          <a:schemeClr val="accent1"/>
                        </a:solidFill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accent1"/>
                          </a:solidFill>
                        </a:rPr>
                        <a:t>past tense</a:t>
                      </a:r>
                      <a:endParaRPr lang="en-US" sz="2400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167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아니다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아니에요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6479150" y="5653011"/>
            <a:ext cx="16311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아니었어요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70793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6061891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Past events</a:t>
                      </a:r>
                      <a:r>
                        <a:rPr 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: 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었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았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037730" y="1672874"/>
            <a:ext cx="1579823" cy="541308"/>
          </a:xfrm>
          <a:prstGeom prst="roundRect">
            <a:avLst/>
          </a:prstGeom>
          <a:solidFill>
            <a:srgbClr val="CCFFCC"/>
          </a:solidFill>
          <a:ln w="38100" cmpd="sng"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1037730" y="4164197"/>
            <a:ext cx="1579823" cy="541308"/>
          </a:xfrm>
          <a:prstGeom prst="roundRect">
            <a:avLst/>
          </a:prstGeom>
          <a:solidFill>
            <a:srgbClr val="FFFF66"/>
          </a:solidFill>
          <a:ln w="38100" cmpd="sng"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15871" y="1719344"/>
            <a:ext cx="860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NOW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037730" y="4194878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YESTERDAY</a:t>
            </a:r>
            <a:endParaRPr lang="en-US" sz="2400" dirty="0"/>
          </a:p>
        </p:txBody>
      </p:sp>
      <p:pic>
        <p:nvPicPr>
          <p:cNvPr id="7" name="Picture 6" descr="pota (theylleypicen) 1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669" y="2555885"/>
            <a:ext cx="3264169" cy="290148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04715" y="2496840"/>
            <a:ext cx="245047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>
                <a:ea typeface="나눔고딕"/>
                <a:cs typeface="나눔고딕"/>
              </a:rPr>
              <a:t>A: </a:t>
            </a:r>
            <a:r>
              <a:rPr lang="ko-KR" altLang="en-US" sz="2600" dirty="0" smtClean="0">
                <a:ea typeface="나눔고딕"/>
                <a:cs typeface="나눔고딕"/>
              </a:rPr>
              <a:t>지금 뭐 해요</a:t>
            </a:r>
            <a:r>
              <a:rPr lang="en-US" altLang="ko-KR" sz="2600" dirty="0" smtClean="0">
                <a:ea typeface="나눔고딕"/>
                <a:cs typeface="나눔고딕"/>
              </a:rPr>
              <a:t>?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04715" y="3175882"/>
            <a:ext cx="2902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ea typeface="나눔고딕"/>
                <a:cs typeface="나눔고딕"/>
              </a:rPr>
              <a:t>B</a:t>
            </a:r>
            <a:r>
              <a:rPr lang="en-US" sz="2600" dirty="0" smtClean="0">
                <a:ea typeface="나눔고딕"/>
                <a:cs typeface="나눔고딕"/>
              </a:rPr>
              <a:t>: </a:t>
            </a:r>
            <a:r>
              <a:rPr lang="ko-KR" altLang="en-US" sz="2600" dirty="0" smtClean="0">
                <a:ea typeface="나눔고딕"/>
                <a:cs typeface="나눔고딕"/>
              </a:rPr>
              <a:t>텔레비전을 봐요</a:t>
            </a:r>
            <a:r>
              <a:rPr lang="en-US" altLang="ko-KR" sz="2600" dirty="0" smtClean="0">
                <a:ea typeface="나눔고딕"/>
                <a:cs typeface="나눔고딕"/>
              </a:rPr>
              <a:t>.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57115" y="4995704"/>
            <a:ext cx="276389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>
                <a:ea typeface="나눔고딕"/>
                <a:cs typeface="나눔고딕"/>
              </a:rPr>
              <a:t>A: </a:t>
            </a:r>
            <a:r>
              <a:rPr lang="ko-KR" altLang="en-US" sz="2600" dirty="0" smtClean="0">
                <a:ea typeface="나눔고딕"/>
                <a:cs typeface="나눔고딕"/>
              </a:rPr>
              <a:t>어제 뭐 </a:t>
            </a:r>
            <a:r>
              <a:rPr lang="ko-KR" altLang="en-US" sz="2600" dirty="0" smtClean="0">
                <a:solidFill>
                  <a:srgbClr val="0080FF"/>
                </a:solidFill>
                <a:ea typeface="나눔고딕"/>
                <a:cs typeface="나눔고딕"/>
              </a:rPr>
              <a:t>했어요</a:t>
            </a:r>
            <a:r>
              <a:rPr lang="en-US" altLang="ko-KR" sz="2600" dirty="0" smtClean="0">
                <a:ea typeface="나눔고딕"/>
                <a:cs typeface="나눔고딕"/>
              </a:rPr>
              <a:t>?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57115" y="5713672"/>
            <a:ext cx="321547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ea typeface="나눔고딕"/>
                <a:cs typeface="나눔고딕"/>
              </a:rPr>
              <a:t>B</a:t>
            </a:r>
            <a:r>
              <a:rPr lang="en-US" sz="2600" dirty="0" smtClean="0">
                <a:ea typeface="나눔고딕"/>
                <a:cs typeface="나눔고딕"/>
              </a:rPr>
              <a:t>: </a:t>
            </a:r>
            <a:r>
              <a:rPr lang="ko-KR" altLang="en-US" sz="2600" dirty="0" smtClean="0">
                <a:ea typeface="나눔고딕"/>
                <a:cs typeface="나눔고딕"/>
              </a:rPr>
              <a:t>텔레비전을 </a:t>
            </a:r>
            <a:r>
              <a:rPr lang="ko-KR" altLang="en-US" sz="2600" dirty="0" smtClean="0">
                <a:solidFill>
                  <a:srgbClr val="0080FF"/>
                </a:solidFill>
                <a:ea typeface="나눔고딕"/>
                <a:cs typeface="나눔고딕"/>
              </a:rPr>
              <a:t>봤어요</a:t>
            </a:r>
            <a:r>
              <a:rPr lang="en-US" altLang="ko-KR" sz="2600" dirty="0" smtClean="0">
                <a:ea typeface="나눔고딕"/>
                <a:cs typeface="나눔고딕"/>
              </a:rPr>
              <a:t>.</a:t>
            </a:r>
            <a:endParaRPr lang="en-US" sz="2600" dirty="0"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35000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9" grpId="0"/>
      <p:bldP spid="10" grpId="0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6689313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Past events</a:t>
                      </a:r>
                      <a:r>
                        <a:rPr 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: 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었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았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037730" y="1672874"/>
            <a:ext cx="1579823" cy="541308"/>
          </a:xfrm>
          <a:prstGeom prst="roundRect">
            <a:avLst/>
          </a:prstGeom>
          <a:solidFill>
            <a:srgbClr val="CCFFCC"/>
          </a:solidFill>
          <a:ln w="38100" cmpd="sng"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1037730" y="4164197"/>
            <a:ext cx="1579823" cy="541308"/>
          </a:xfrm>
          <a:prstGeom prst="roundRect">
            <a:avLst/>
          </a:prstGeom>
          <a:solidFill>
            <a:srgbClr val="FFFF66"/>
          </a:solidFill>
          <a:ln w="38100" cmpd="sng"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15871" y="1719344"/>
            <a:ext cx="860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NOW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037730" y="4194878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YESTERDAY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542" y="2403416"/>
            <a:ext cx="3053953" cy="305395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04715" y="2496840"/>
            <a:ext cx="245047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>
                <a:ea typeface="나눔고딕"/>
                <a:cs typeface="나눔고딕"/>
              </a:rPr>
              <a:t>A: </a:t>
            </a:r>
            <a:r>
              <a:rPr lang="ko-KR" altLang="en-US" sz="2600" dirty="0" smtClean="0">
                <a:ea typeface="나눔고딕"/>
                <a:cs typeface="나눔고딕"/>
              </a:rPr>
              <a:t>지금 뭐 해요</a:t>
            </a:r>
            <a:r>
              <a:rPr lang="en-US" altLang="ko-KR" sz="2600" dirty="0" smtClean="0">
                <a:ea typeface="나눔고딕"/>
                <a:cs typeface="나눔고딕"/>
              </a:rPr>
              <a:t>?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04715" y="3175882"/>
            <a:ext cx="258864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ea typeface="나눔고딕"/>
                <a:cs typeface="나눔고딕"/>
              </a:rPr>
              <a:t>B</a:t>
            </a:r>
            <a:r>
              <a:rPr lang="en-US" sz="2600" dirty="0" smtClean="0">
                <a:ea typeface="나눔고딕"/>
                <a:cs typeface="나눔고딕"/>
              </a:rPr>
              <a:t>: </a:t>
            </a:r>
            <a:r>
              <a:rPr lang="ko-KR" altLang="en-US" sz="2600" dirty="0" smtClean="0">
                <a:ea typeface="나눔고딕"/>
                <a:cs typeface="나눔고딕"/>
              </a:rPr>
              <a:t>테니스를 쳐요</a:t>
            </a:r>
            <a:r>
              <a:rPr lang="en-US" altLang="ko-KR" sz="2600" dirty="0" smtClean="0">
                <a:ea typeface="나눔고딕"/>
                <a:cs typeface="나눔고딕"/>
              </a:rPr>
              <a:t>.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57115" y="4995704"/>
            <a:ext cx="276389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>
                <a:ea typeface="나눔고딕"/>
                <a:cs typeface="나눔고딕"/>
              </a:rPr>
              <a:t>A: </a:t>
            </a:r>
            <a:r>
              <a:rPr lang="ko-KR" altLang="en-US" sz="2600" dirty="0" smtClean="0">
                <a:solidFill>
                  <a:srgbClr val="FF0080"/>
                </a:solidFill>
                <a:ea typeface="나눔고딕"/>
                <a:cs typeface="나눔고딕"/>
              </a:rPr>
              <a:t>어제</a:t>
            </a:r>
            <a:r>
              <a:rPr lang="ko-KR" altLang="en-US" sz="2600" dirty="0" smtClean="0">
                <a:ea typeface="나눔고딕"/>
                <a:cs typeface="나눔고딕"/>
              </a:rPr>
              <a:t> 뭐 </a:t>
            </a:r>
            <a:r>
              <a:rPr lang="ko-KR" altLang="en-US" sz="2600" dirty="0" smtClean="0">
                <a:solidFill>
                  <a:srgbClr val="0080FF"/>
                </a:solidFill>
                <a:ea typeface="나눔고딕"/>
                <a:cs typeface="나눔고딕"/>
              </a:rPr>
              <a:t>했어요</a:t>
            </a:r>
            <a:r>
              <a:rPr lang="en-US" altLang="ko-KR" sz="2600" dirty="0" smtClean="0">
                <a:ea typeface="나눔고딕"/>
                <a:cs typeface="나눔고딕"/>
              </a:rPr>
              <a:t>?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57115" y="5713672"/>
            <a:ext cx="321547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ea typeface="나눔고딕"/>
                <a:cs typeface="나눔고딕"/>
              </a:rPr>
              <a:t>B</a:t>
            </a:r>
            <a:r>
              <a:rPr lang="en-US" sz="2600" dirty="0" smtClean="0">
                <a:ea typeface="나눔고딕"/>
                <a:cs typeface="나눔고딕"/>
              </a:rPr>
              <a:t>: </a:t>
            </a:r>
            <a:r>
              <a:rPr lang="ko-KR" altLang="en-US" sz="2600" dirty="0" smtClean="0">
                <a:ea typeface="나눔고딕"/>
                <a:cs typeface="나눔고딕"/>
              </a:rPr>
              <a:t>텔레비전을 </a:t>
            </a:r>
            <a:r>
              <a:rPr lang="ko-KR" altLang="en-US" sz="2600" dirty="0" smtClean="0">
                <a:solidFill>
                  <a:srgbClr val="0080FF"/>
                </a:solidFill>
                <a:ea typeface="나눔고딕"/>
                <a:cs typeface="나눔고딕"/>
              </a:rPr>
              <a:t>쳤어요</a:t>
            </a:r>
            <a:r>
              <a:rPr lang="en-US" altLang="ko-KR" sz="2600" dirty="0" smtClean="0">
                <a:ea typeface="나눔고딕"/>
                <a:cs typeface="나눔고딕"/>
              </a:rPr>
              <a:t>.</a:t>
            </a:r>
            <a:endParaRPr lang="en-US" sz="2600" dirty="0"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258393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9" grpId="0"/>
      <p:bldP spid="10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8046234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Past events</a:t>
                      </a:r>
                      <a:r>
                        <a:rPr 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: 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었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았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037730" y="1672874"/>
            <a:ext cx="1579823" cy="541308"/>
          </a:xfrm>
          <a:prstGeom prst="roundRect">
            <a:avLst/>
          </a:prstGeom>
          <a:solidFill>
            <a:srgbClr val="CCFFCC"/>
          </a:solidFill>
          <a:ln w="38100" cmpd="sng"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1037730" y="4164197"/>
            <a:ext cx="1579823" cy="541308"/>
          </a:xfrm>
          <a:prstGeom prst="roundRect">
            <a:avLst/>
          </a:prstGeom>
          <a:solidFill>
            <a:srgbClr val="FFFF66"/>
          </a:solidFill>
          <a:ln w="38100" cmpd="sng"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15871" y="1719344"/>
            <a:ext cx="860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NOW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037730" y="4194878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YESTERDAY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542" y="2443337"/>
            <a:ext cx="3053953" cy="297411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04715" y="2496840"/>
            <a:ext cx="245047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>
                <a:ea typeface="나눔고딕"/>
                <a:cs typeface="나눔고딕"/>
              </a:rPr>
              <a:t>A: </a:t>
            </a:r>
            <a:r>
              <a:rPr lang="ko-KR" altLang="en-US" sz="2600" dirty="0" smtClean="0">
                <a:ea typeface="나눔고딕"/>
                <a:cs typeface="나눔고딕"/>
              </a:rPr>
              <a:t>지금 뭐 해요</a:t>
            </a:r>
            <a:r>
              <a:rPr lang="en-US" altLang="ko-KR" sz="2600" dirty="0" smtClean="0">
                <a:ea typeface="나눔고딕"/>
                <a:cs typeface="나눔고딕"/>
              </a:rPr>
              <a:t>?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04715" y="3175882"/>
            <a:ext cx="18684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ea typeface="나눔고딕"/>
                <a:cs typeface="나눔고딕"/>
              </a:rPr>
              <a:t>B</a:t>
            </a:r>
            <a:r>
              <a:rPr lang="en-US" sz="2600" dirty="0" smtClean="0">
                <a:ea typeface="나눔고딕"/>
                <a:cs typeface="나눔고딕"/>
              </a:rPr>
              <a:t>: </a:t>
            </a:r>
            <a:r>
              <a:rPr lang="ko-KR" altLang="en-US" sz="2600" dirty="0" smtClean="0">
                <a:ea typeface="나눔고딕"/>
                <a:cs typeface="나눔고딕"/>
              </a:rPr>
              <a:t>수영해요</a:t>
            </a:r>
            <a:r>
              <a:rPr lang="en-US" altLang="ko-KR" sz="2600" dirty="0" smtClean="0">
                <a:ea typeface="나눔고딕"/>
                <a:cs typeface="나눔고딕"/>
              </a:rPr>
              <a:t>.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57115" y="4995704"/>
            <a:ext cx="276389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>
                <a:ea typeface="나눔고딕"/>
                <a:cs typeface="나눔고딕"/>
              </a:rPr>
              <a:t>A: </a:t>
            </a:r>
            <a:r>
              <a:rPr lang="ko-KR" altLang="en-US" sz="2600" dirty="0" smtClean="0">
                <a:solidFill>
                  <a:srgbClr val="FF0080"/>
                </a:solidFill>
                <a:ea typeface="나눔고딕"/>
                <a:cs typeface="나눔고딕"/>
              </a:rPr>
              <a:t>어제</a:t>
            </a:r>
            <a:r>
              <a:rPr lang="ko-KR" altLang="en-US" sz="2600" dirty="0" smtClean="0">
                <a:ea typeface="나눔고딕"/>
                <a:cs typeface="나눔고딕"/>
              </a:rPr>
              <a:t> 뭐 </a:t>
            </a:r>
            <a:r>
              <a:rPr lang="ko-KR" altLang="en-US" sz="2600" dirty="0" smtClean="0">
                <a:solidFill>
                  <a:srgbClr val="0080FF"/>
                </a:solidFill>
                <a:ea typeface="나눔고딕"/>
                <a:cs typeface="나눔고딕"/>
              </a:rPr>
              <a:t>했어요</a:t>
            </a:r>
            <a:r>
              <a:rPr lang="en-US" altLang="ko-KR" sz="2600" dirty="0" smtClean="0">
                <a:ea typeface="나눔고딕"/>
                <a:cs typeface="나눔고딕"/>
              </a:rPr>
              <a:t>?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57115" y="5713672"/>
            <a:ext cx="218187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ea typeface="나눔고딕"/>
                <a:cs typeface="나눔고딕"/>
              </a:rPr>
              <a:t>B</a:t>
            </a:r>
            <a:r>
              <a:rPr lang="en-US" sz="2600" dirty="0" smtClean="0">
                <a:ea typeface="나눔고딕"/>
                <a:cs typeface="나눔고딕"/>
              </a:rPr>
              <a:t>: </a:t>
            </a:r>
            <a:r>
              <a:rPr lang="ko-KR" altLang="en-US" sz="2600" dirty="0" smtClean="0">
                <a:solidFill>
                  <a:srgbClr val="0080FF"/>
                </a:solidFill>
                <a:ea typeface="나눔고딕"/>
                <a:cs typeface="나눔고딕"/>
              </a:rPr>
              <a:t>수영했어요</a:t>
            </a:r>
            <a:r>
              <a:rPr lang="en-US" altLang="ko-KR" sz="2600" dirty="0" smtClean="0">
                <a:ea typeface="나눔고딕"/>
                <a:cs typeface="나눔고딕"/>
              </a:rPr>
              <a:t>.</a:t>
            </a:r>
            <a:endParaRPr lang="en-US" sz="2600" dirty="0"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018676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9" grpId="0"/>
      <p:bldP spid="10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4942786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Past events</a:t>
                      </a:r>
                      <a:r>
                        <a:rPr 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: 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었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았</a:t>
                      </a:r>
                      <a:r>
                        <a:rPr lang="en-US" altLang="ko-KR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baseline="0" dirty="0" smtClean="0">
                          <a:latin typeface="나눔고딕"/>
                          <a:ea typeface="나눔고딕"/>
                          <a:cs typeface="나눔고딕"/>
                        </a:rPr>
                        <a:t>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037730" y="1672874"/>
            <a:ext cx="1579823" cy="541308"/>
          </a:xfrm>
          <a:prstGeom prst="roundRect">
            <a:avLst/>
          </a:prstGeom>
          <a:solidFill>
            <a:srgbClr val="CCFFCC"/>
          </a:solidFill>
          <a:ln w="38100" cmpd="sng"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1037730" y="4164197"/>
            <a:ext cx="1579823" cy="541308"/>
          </a:xfrm>
          <a:prstGeom prst="roundRect">
            <a:avLst/>
          </a:prstGeom>
          <a:solidFill>
            <a:srgbClr val="FFFF66"/>
          </a:solidFill>
          <a:ln w="38100" cmpd="sng"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15871" y="1719344"/>
            <a:ext cx="8609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NOW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037730" y="4194878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YESTERDAY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6681" y="1955227"/>
            <a:ext cx="3462222" cy="346222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04715" y="2496840"/>
            <a:ext cx="245047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>
                <a:ea typeface="나눔고딕"/>
                <a:cs typeface="나눔고딕"/>
              </a:rPr>
              <a:t>A: </a:t>
            </a:r>
            <a:r>
              <a:rPr lang="ko-KR" altLang="en-US" sz="2600" dirty="0" smtClean="0">
                <a:ea typeface="나눔고딕"/>
                <a:cs typeface="나눔고딕"/>
              </a:rPr>
              <a:t>지금 뭐 해요</a:t>
            </a:r>
            <a:r>
              <a:rPr lang="en-US" altLang="ko-KR" sz="2600" dirty="0" smtClean="0">
                <a:ea typeface="나눔고딕"/>
                <a:cs typeface="나눔고딕"/>
              </a:rPr>
              <a:t>?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04715" y="3175882"/>
            <a:ext cx="258864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ea typeface="나눔고딕"/>
                <a:cs typeface="나눔고딕"/>
              </a:rPr>
              <a:t>B</a:t>
            </a:r>
            <a:r>
              <a:rPr lang="en-US" sz="2600" dirty="0" smtClean="0">
                <a:ea typeface="나눔고딕"/>
                <a:cs typeface="나눔고딕"/>
              </a:rPr>
              <a:t>: </a:t>
            </a:r>
            <a:r>
              <a:rPr lang="ko-KR" altLang="en-US" sz="2600" dirty="0" smtClean="0">
                <a:ea typeface="나눔고딕"/>
                <a:cs typeface="나눔고딕"/>
              </a:rPr>
              <a:t>음악을 들어요</a:t>
            </a:r>
            <a:r>
              <a:rPr lang="en-US" altLang="ko-KR" sz="2600" dirty="0" smtClean="0">
                <a:ea typeface="나눔고딕"/>
                <a:cs typeface="나눔고딕"/>
              </a:rPr>
              <a:t>.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957115" y="4995704"/>
            <a:ext cx="276389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smtClean="0">
                <a:ea typeface="나눔고딕"/>
                <a:cs typeface="나눔고딕"/>
              </a:rPr>
              <a:t>A: </a:t>
            </a:r>
            <a:r>
              <a:rPr lang="ko-KR" altLang="en-US" sz="2600" dirty="0" smtClean="0">
                <a:solidFill>
                  <a:srgbClr val="FF0080"/>
                </a:solidFill>
                <a:ea typeface="나눔고딕"/>
                <a:cs typeface="나눔고딕"/>
              </a:rPr>
              <a:t>어제</a:t>
            </a:r>
            <a:r>
              <a:rPr lang="ko-KR" altLang="en-US" sz="2600" dirty="0" smtClean="0">
                <a:ea typeface="나눔고딕"/>
                <a:cs typeface="나눔고딕"/>
              </a:rPr>
              <a:t> 뭐 </a:t>
            </a:r>
            <a:r>
              <a:rPr lang="ko-KR" altLang="en-US" sz="2600" dirty="0" smtClean="0">
                <a:solidFill>
                  <a:srgbClr val="0080FF"/>
                </a:solidFill>
                <a:ea typeface="나눔고딕"/>
                <a:cs typeface="나눔고딕"/>
              </a:rPr>
              <a:t>했어요</a:t>
            </a:r>
            <a:r>
              <a:rPr lang="en-US" altLang="ko-KR" sz="2600" dirty="0" smtClean="0">
                <a:ea typeface="나눔고딕"/>
                <a:cs typeface="나눔고딕"/>
              </a:rPr>
              <a:t>?</a:t>
            </a:r>
            <a:endParaRPr lang="en-US" sz="2600" dirty="0"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57115" y="5713672"/>
            <a:ext cx="29020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ea typeface="나눔고딕"/>
                <a:cs typeface="나눔고딕"/>
              </a:rPr>
              <a:t>B</a:t>
            </a:r>
            <a:r>
              <a:rPr lang="en-US" sz="2600" dirty="0" smtClean="0">
                <a:ea typeface="나눔고딕"/>
                <a:cs typeface="나눔고딕"/>
              </a:rPr>
              <a:t>: </a:t>
            </a:r>
            <a:r>
              <a:rPr lang="ko-KR" altLang="en-US" sz="2600" dirty="0" smtClean="0">
                <a:ea typeface="나눔고딕"/>
                <a:cs typeface="나눔고딕"/>
              </a:rPr>
              <a:t>음악을 </a:t>
            </a:r>
            <a:r>
              <a:rPr lang="ko-KR" altLang="en-US" sz="2600" dirty="0" smtClean="0">
                <a:solidFill>
                  <a:srgbClr val="0080FF"/>
                </a:solidFill>
                <a:ea typeface="나눔고딕"/>
                <a:cs typeface="나눔고딕"/>
              </a:rPr>
              <a:t>들었어요</a:t>
            </a:r>
            <a:r>
              <a:rPr lang="en-US" altLang="ko-KR" sz="2600" dirty="0" smtClean="0">
                <a:ea typeface="나눔고딕"/>
                <a:cs typeface="나눔고딕"/>
              </a:rPr>
              <a:t>.</a:t>
            </a:r>
            <a:endParaRPr lang="en-US" sz="2600" dirty="0"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815624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9" grpId="0"/>
      <p:bldP spid="10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3839318"/>
              </p:ext>
            </p:extLst>
          </p:nvPr>
        </p:nvGraphicFramePr>
        <p:xfrm>
          <a:off x="945075" y="355638"/>
          <a:ext cx="7412771" cy="8585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4127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5856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      </a:t>
                      </a:r>
                      <a:r>
                        <a:rPr lang="ko-KR" altLang="en-US" sz="3600" b="1" dirty="0" smtClean="0">
                          <a:latin typeface="나눔고딕"/>
                          <a:ea typeface="나눔고딕"/>
                          <a:cs typeface="나눔고딕"/>
                        </a:rPr>
                        <a:t>인터뷰 </a:t>
                      </a:r>
                      <a:r>
                        <a:rPr lang="en-US" altLang="ko-KR" sz="2000" b="1" dirty="0" smtClean="0">
                          <a:latin typeface="+mn-lt"/>
                          <a:ea typeface="나눔고딕"/>
                          <a:cs typeface="나눔고딕"/>
                        </a:rPr>
                        <a:t>(p.151)</a:t>
                      </a:r>
                      <a:endParaRPr lang="en-US" sz="20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13" name="Picture 12" descr="activ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33" y="265530"/>
            <a:ext cx="2420112" cy="944880"/>
          </a:xfrm>
          <a:prstGeom prst="rect">
            <a:avLst/>
          </a:prstGeom>
        </p:spPr>
      </p:pic>
      <p:pic>
        <p:nvPicPr>
          <p:cNvPr id="14" name="Picture 13" descr="Conversation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93" b="21116"/>
          <a:stretch/>
        </p:blipFill>
        <p:spPr>
          <a:xfrm>
            <a:off x="109329" y="476547"/>
            <a:ext cx="777888" cy="57167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71724" y="1307951"/>
            <a:ext cx="84102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반 친구들을 인터뷰하세요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2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71724" y="1691171"/>
            <a:ext cx="85960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Interview your classmates and find out about their habitual activities and past events.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886935"/>
              </p:ext>
            </p:extLst>
          </p:nvPr>
        </p:nvGraphicFramePr>
        <p:xfrm>
          <a:off x="426645" y="2509306"/>
          <a:ext cx="8355312" cy="41357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136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40746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7648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1696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+mn-lt"/>
                          <a:ea typeface="나눔고딕"/>
                          <a:cs typeface="나눔고딕"/>
                        </a:rPr>
                        <a:t>DAY</a:t>
                      </a:r>
                      <a:endParaRPr lang="en-US" sz="2000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smtClean="0">
                          <a:latin typeface="나눔고딕"/>
                          <a:ea typeface="나눔고딕"/>
                          <a:cs typeface="나눔고딕"/>
                        </a:rPr>
                        <a:t>보통 </a:t>
                      </a:r>
                      <a:r>
                        <a:rPr lang="en-US" altLang="ko-KR" sz="2000" dirty="0" smtClean="0">
                          <a:latin typeface="나눔고딕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000" dirty="0" smtClean="0">
                          <a:latin typeface="나눔고딕"/>
                          <a:ea typeface="나눔고딕"/>
                          <a:cs typeface="나눔고딕"/>
                        </a:rPr>
                        <a:t>월요일</a:t>
                      </a:r>
                      <a:r>
                        <a:rPr lang="en-US" altLang="ko-KR" sz="2000" dirty="0" smtClean="0"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r>
                        <a:rPr lang="ko-KR" altLang="en-US" sz="2000" dirty="0" smtClean="0">
                          <a:latin typeface="나눔고딕"/>
                          <a:ea typeface="나눔고딕"/>
                          <a:cs typeface="나눔고딕"/>
                        </a:rPr>
                        <a:t>에 뭐 해요</a:t>
                      </a:r>
                      <a:r>
                        <a:rPr lang="en-US" altLang="ko-KR" sz="2000" dirty="0" smtClean="0">
                          <a:latin typeface="나눔고딕"/>
                          <a:ea typeface="나눔고딕"/>
                          <a:cs typeface="나눔고딕"/>
                        </a:rPr>
                        <a:t>?</a:t>
                      </a:r>
                      <a:endParaRPr lang="en-US" sz="20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smtClean="0">
                          <a:latin typeface="나눔고딕"/>
                          <a:ea typeface="나눔고딕"/>
                          <a:cs typeface="나눔고딕"/>
                        </a:rPr>
                        <a:t>지난 </a:t>
                      </a:r>
                      <a:r>
                        <a:rPr lang="en-US" altLang="ko-KR" sz="2000" dirty="0" smtClean="0">
                          <a:latin typeface="나눔고딕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000" dirty="0" smtClean="0">
                          <a:latin typeface="나눔고딕"/>
                          <a:ea typeface="나눔고딕"/>
                          <a:cs typeface="나눔고딕"/>
                        </a:rPr>
                        <a:t>월요일</a:t>
                      </a:r>
                      <a:r>
                        <a:rPr lang="en-US" altLang="ko-KR" sz="2000" dirty="0" smtClean="0"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r>
                        <a:rPr lang="ko-KR" altLang="en-US" sz="2000" dirty="0" smtClean="0">
                          <a:latin typeface="나눔고딕"/>
                          <a:ea typeface="나눔고딕"/>
                          <a:cs typeface="나눔고딕"/>
                        </a:rPr>
                        <a:t>에 뭐 했어요</a:t>
                      </a:r>
                      <a:r>
                        <a:rPr lang="en-US" altLang="ko-KR" sz="2000" dirty="0" smtClean="0">
                          <a:latin typeface="나눔고딕"/>
                          <a:ea typeface="나눔고딕"/>
                          <a:cs typeface="나눔고딕"/>
                        </a:rPr>
                        <a:t>?</a:t>
                      </a:r>
                      <a:endParaRPr lang="en-US" sz="20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69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smtClean="0">
                          <a:latin typeface="+mn-lt"/>
                          <a:ea typeface="나눔고딕"/>
                          <a:cs typeface="나눔고딕"/>
                        </a:rPr>
                        <a:t>월요일</a:t>
                      </a:r>
                      <a:endParaRPr lang="en-US" sz="2000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69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smtClean="0">
                          <a:latin typeface="+mn-lt"/>
                          <a:ea typeface="나눔고딕"/>
                          <a:cs typeface="나눔고딕"/>
                        </a:rPr>
                        <a:t>화요일</a:t>
                      </a:r>
                      <a:endParaRPr lang="en-US" sz="2000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169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smtClean="0">
                          <a:latin typeface="+mn-lt"/>
                          <a:ea typeface="나눔고딕"/>
                          <a:cs typeface="나눔고딕"/>
                        </a:rPr>
                        <a:t>수요일</a:t>
                      </a:r>
                      <a:endParaRPr lang="en-US" sz="2000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169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smtClean="0">
                          <a:latin typeface="+mn-lt"/>
                          <a:ea typeface="나눔고딕"/>
                          <a:cs typeface="나눔고딕"/>
                        </a:rPr>
                        <a:t>목요일</a:t>
                      </a:r>
                      <a:endParaRPr lang="en-US" sz="2000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169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smtClean="0">
                          <a:latin typeface="+mn-lt"/>
                          <a:ea typeface="나눔고딕"/>
                          <a:cs typeface="나눔고딕"/>
                        </a:rPr>
                        <a:t>금요일</a:t>
                      </a:r>
                      <a:endParaRPr lang="en-US" sz="2000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169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smtClean="0">
                          <a:latin typeface="+mn-lt"/>
                          <a:ea typeface="나눔고딕"/>
                          <a:cs typeface="나눔고딕"/>
                        </a:rPr>
                        <a:t>토요일</a:t>
                      </a:r>
                      <a:endParaRPr lang="en-US" sz="2000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169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 smtClean="0">
                          <a:latin typeface="+mn-lt"/>
                          <a:ea typeface="나눔고딕"/>
                          <a:cs typeface="나눔고딕"/>
                        </a:rPr>
                        <a:t>일이요일</a:t>
                      </a:r>
                      <a:endParaRPr lang="en-US" sz="2000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722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8617495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6.4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The negative adverb 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안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vs.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못</a:t>
                      </a:r>
                      <a:r>
                        <a:rPr 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 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641780" y="1688366"/>
            <a:ext cx="1579823" cy="54130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38100" cmpd="sng"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1641780" y="4128384"/>
            <a:ext cx="1579823" cy="54130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03733" y="1734834"/>
            <a:ext cx="15344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ea typeface="나눔고딕"/>
                <a:cs typeface="나눔고딕"/>
              </a:rPr>
              <a:t>안</a:t>
            </a:r>
            <a:r>
              <a:rPr lang="en-US" altLang="ko-KR" sz="2400" dirty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‘do not’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74644" y="4172361"/>
            <a:ext cx="15635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ea typeface="나눔고딕"/>
                <a:cs typeface="나눔고딕"/>
              </a:rPr>
              <a:t>못</a:t>
            </a:r>
            <a:r>
              <a:rPr lang="en-US" altLang="ko-KR" sz="2400" dirty="0" smtClean="0">
                <a:ea typeface="나눔고딕"/>
                <a:cs typeface="나눔고딕"/>
              </a:rPr>
              <a:t> ‘cannot’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60285" y="2416367"/>
            <a:ext cx="7124692" cy="1202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46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리사 씨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이번 학기에 중국어 수업 들어요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446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en-US" altLang="ko-KR" sz="2400" dirty="0" smtClean="0">
                <a:ea typeface="나눔고딕"/>
                <a:cs typeface="나눔고딕"/>
              </a:rPr>
              <a:t>No, I don’t (take).	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8751" y="3157168"/>
            <a:ext cx="2568671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나눔고딕"/>
                <a:ea typeface="나눔고딕"/>
                <a:cs typeface="나눔고딕"/>
              </a:rPr>
              <a:t>아니요</a:t>
            </a:r>
            <a:r>
              <a:rPr lang="en-US" altLang="ko-KR" sz="2400" dirty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400" b="1" dirty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안</a:t>
            </a:r>
            <a:r>
              <a:rPr lang="ko-KR" altLang="en-US" sz="2400" dirty="0">
                <a:latin typeface="나눔고딕"/>
                <a:ea typeface="나눔고딕"/>
                <a:cs typeface="나눔고딕"/>
              </a:rPr>
              <a:t> 들어요</a:t>
            </a:r>
            <a:r>
              <a:rPr lang="en-US" altLang="ko-KR" sz="2400" dirty="0">
                <a:latin typeface="나눔고딕"/>
                <a:ea typeface="나눔고딕"/>
                <a:cs typeface="나눔고딕"/>
              </a:rPr>
              <a:t>.</a:t>
            </a:r>
            <a:endParaRPr lang="en-US" sz="2400" dirty="0"/>
          </a:p>
        </p:txBody>
      </p:sp>
      <p:sp>
        <p:nvSpPr>
          <p:cNvPr id="12" name="Notched Right Arrow 11"/>
          <p:cNvSpPr/>
          <p:nvPr/>
        </p:nvSpPr>
        <p:spPr>
          <a:xfrm rot="10800000">
            <a:off x="3668345" y="1688366"/>
            <a:ext cx="2478154" cy="541308"/>
          </a:xfrm>
          <a:prstGeom prst="notchedRightArrow">
            <a:avLst/>
          </a:prstGeom>
          <a:solidFill>
            <a:srgbClr val="FF6666"/>
          </a:solidFill>
          <a:ln>
            <a:solidFill>
              <a:srgbClr val="FF66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082643" y="1750324"/>
            <a:ext cx="1804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General negation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60285" y="4938669"/>
            <a:ext cx="7124692" cy="1202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46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리사 씨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오늘 파티에 가요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446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en-US" altLang="ko-KR" sz="2400" dirty="0" smtClean="0">
                <a:ea typeface="나눔고딕"/>
                <a:cs typeface="나눔고딕"/>
              </a:rPr>
              <a:t>No, I cannot (go).</a:t>
            </a:r>
            <a:r>
              <a:rPr lang="en-US" altLang="ko-KR" sz="2400" dirty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I have a test tomorrow.	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38751" y="5688251"/>
            <a:ext cx="5436456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나눔고딕"/>
                <a:ea typeface="나눔고딕"/>
                <a:cs typeface="나눔고딕"/>
              </a:rPr>
              <a:t>아니요</a:t>
            </a:r>
            <a:r>
              <a:rPr lang="en-US" altLang="ko-KR" sz="2400" dirty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4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못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가요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내일 시험이 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2911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9" grpId="0" animBg="1"/>
      <p:bldP spid="12" grpId="0" animBg="1"/>
      <p:bldP spid="10" grpId="0"/>
      <p:bldP spid="13" grpId="0"/>
      <p:bldP spid="1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446307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6.4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The negative adverb 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안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vs.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못</a:t>
                      </a:r>
                      <a:r>
                        <a:rPr 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 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47140" y="1541744"/>
            <a:ext cx="8273528" cy="837411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588" y="1563244"/>
            <a:ext cx="8085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Negation of a predicate in general is made by putting the negative adverb </a:t>
            </a:r>
            <a:r>
              <a:rPr lang="ko-KR" alt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안 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or</a:t>
            </a:r>
            <a:r>
              <a:rPr lang="ko-KR" alt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 못 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immediately </a:t>
            </a:r>
            <a:r>
              <a:rPr lang="en-US" altLang="ko-KR" sz="2200" b="1" dirty="0" smtClean="0">
                <a:solidFill>
                  <a:srgbClr val="0080FF"/>
                </a:solidFill>
                <a:ea typeface="나눔고딕"/>
                <a:cs typeface="나눔고딕"/>
              </a:rPr>
              <a:t>before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 the predicate.</a:t>
            </a:r>
            <a:endParaRPr lang="en-US" sz="2200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47140" y="3893661"/>
            <a:ext cx="8273528" cy="837411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1588" y="3924641"/>
            <a:ext cx="8085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Negation of </a:t>
            </a:r>
            <a:r>
              <a:rPr lang="en-US" sz="2200" b="1" dirty="0" smtClean="0">
                <a:solidFill>
                  <a:srgbClr val="FF0080"/>
                </a:solidFill>
                <a:ea typeface="나눔고딕"/>
                <a:cs typeface="나눔고딕"/>
              </a:rPr>
              <a:t>[N+</a:t>
            </a:r>
            <a:r>
              <a:rPr lang="ko-KR" altLang="en-US" sz="2200" b="1" dirty="0" smtClean="0">
                <a:solidFill>
                  <a:srgbClr val="FF0080"/>
                </a:solidFill>
                <a:ea typeface="나눔고딕"/>
                <a:cs typeface="나눔고딕"/>
              </a:rPr>
              <a:t>하다</a:t>
            </a:r>
            <a:r>
              <a:rPr lang="en-US" altLang="ko-KR" sz="2200" b="1" dirty="0" smtClean="0">
                <a:solidFill>
                  <a:srgbClr val="FF0080"/>
                </a:solidFill>
                <a:ea typeface="나눔고딕"/>
                <a:cs typeface="나눔고딕"/>
              </a:rPr>
              <a:t>] 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verbs is usually made by putting </a:t>
            </a:r>
            <a:r>
              <a:rPr lang="ko-KR" alt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안 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or </a:t>
            </a:r>
            <a:r>
              <a:rPr lang="ko-KR" alt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못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 between the noun and the verb </a:t>
            </a:r>
            <a:r>
              <a:rPr lang="ko-KR" alt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하다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.</a:t>
            </a:r>
            <a:endParaRPr lang="en-US" sz="2200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79503" y="2456603"/>
            <a:ext cx="1052584" cy="10896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98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좋아요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398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먹어요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4118782" y="2808266"/>
            <a:ext cx="945945" cy="2"/>
          </a:xfrm>
          <a:prstGeom prst="straightConnector1">
            <a:avLst/>
          </a:prstGeom>
          <a:ln w="38100" cmpd="sng">
            <a:solidFill>
              <a:srgbClr val="FF66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4118782" y="3316926"/>
            <a:ext cx="945945" cy="2"/>
          </a:xfrm>
          <a:prstGeom prst="straightConnector1">
            <a:avLst/>
          </a:prstGeom>
          <a:ln w="38100" cmpd="sng">
            <a:solidFill>
              <a:srgbClr val="FF66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72011" y="2468706"/>
            <a:ext cx="1832789" cy="10896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980"/>
              </a:lnSpc>
            </a:pPr>
            <a:r>
              <a:rPr lang="ko-KR" altLang="en-US" sz="2400" b="1" dirty="0" smtClean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안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좋아요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3980"/>
              </a:lnSpc>
            </a:pPr>
            <a:r>
              <a:rPr lang="ko-KR" altLang="en-US" sz="2400" b="1" dirty="0" smtClean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안</a:t>
            </a:r>
            <a:r>
              <a:rPr lang="en-US" altLang="ko-KR" sz="2400" b="1" dirty="0" smtClean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b="1" dirty="0" smtClean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못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먹어요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2754" y="4972146"/>
            <a:ext cx="1341890" cy="16000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98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전화해요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398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공부해요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398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수영해요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4118782" y="5312583"/>
            <a:ext cx="945945" cy="2"/>
          </a:xfrm>
          <a:prstGeom prst="straightConnector1">
            <a:avLst/>
          </a:prstGeom>
          <a:ln w="38100" cmpd="sng">
            <a:solidFill>
              <a:srgbClr val="FF66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118782" y="5805755"/>
            <a:ext cx="945945" cy="2"/>
          </a:xfrm>
          <a:prstGeom prst="straightConnector1">
            <a:avLst/>
          </a:prstGeom>
          <a:ln w="38100" cmpd="sng">
            <a:solidFill>
              <a:srgbClr val="FF66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4118782" y="6285929"/>
            <a:ext cx="945945" cy="2"/>
          </a:xfrm>
          <a:prstGeom prst="straightConnector1">
            <a:avLst/>
          </a:prstGeom>
          <a:ln w="38100" cmpd="sng">
            <a:solidFill>
              <a:srgbClr val="FF666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372011" y="4972146"/>
            <a:ext cx="2208272" cy="16000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98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전화 </a:t>
            </a:r>
            <a:r>
              <a:rPr lang="ko-KR" altLang="en-US" sz="2400" b="1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안</a:t>
            </a:r>
            <a:r>
              <a:rPr lang="en-US" altLang="ko-KR" sz="2400" b="1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b="1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못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해요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398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공부 </a:t>
            </a:r>
            <a:r>
              <a:rPr lang="ko-KR" altLang="en-US" sz="2400" b="1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안</a:t>
            </a:r>
            <a:r>
              <a:rPr lang="en-US" altLang="ko-KR" sz="2400" b="1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못</a:t>
            </a:r>
            <a:r>
              <a:rPr lang="ko-KR" altLang="en-US" sz="2400" b="1" dirty="0" smtClean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해요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ts val="398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수영 </a:t>
            </a:r>
            <a:r>
              <a:rPr lang="ko-KR" altLang="en-US" sz="2400" b="1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안</a:t>
            </a:r>
            <a:r>
              <a:rPr lang="en-US" altLang="ko-KR" sz="2400" b="1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못</a:t>
            </a:r>
            <a:r>
              <a:rPr lang="ko-KR" altLang="en-US" sz="2400" b="1" dirty="0" smtClean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해요</a:t>
            </a:r>
            <a:endParaRPr lang="en-US" altLang="ko-KR" sz="2400" dirty="0" smtClean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13696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8696533"/>
              </p:ext>
            </p:extLst>
          </p:nvPr>
        </p:nvGraphicFramePr>
        <p:xfrm>
          <a:off x="1000501" y="676211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1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37865" y="1267763"/>
            <a:ext cx="4648335" cy="5632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b="1" dirty="0">
                <a:solidFill>
                  <a:srgbClr val="008000"/>
                </a:solidFill>
                <a:ea typeface="굴림" pitchFamily="50" charset="-127"/>
              </a:rPr>
              <a:t>NOUN</a:t>
            </a:r>
            <a:r>
              <a:rPr lang="en-US" altLang="ko-KR" b="1" dirty="0">
                <a:ea typeface="굴림" pitchFamily="50" charset="-127"/>
              </a:rPr>
              <a:t> 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날씨</a:t>
            </a:r>
            <a:r>
              <a:rPr lang="en-US" altLang="ko-KR" dirty="0" smtClean="0">
                <a:ea typeface="나눔고딕"/>
                <a:cs typeface="나눔고딕"/>
              </a:rPr>
              <a:t>	weather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말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하다</a:t>
            </a:r>
            <a:r>
              <a:rPr lang="en-US" altLang="ko-KR" dirty="0" smtClean="0">
                <a:ea typeface="나눔고딕"/>
                <a:cs typeface="나눔고딕"/>
              </a:rPr>
              <a:t>)	speech, words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버스</a:t>
            </a:r>
            <a:r>
              <a:rPr lang="en-US" altLang="ko-KR" dirty="0" smtClean="0">
                <a:ea typeface="나눔고딕"/>
                <a:cs typeface="나눔고딕"/>
              </a:rPr>
              <a:t>	bus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볼펜</a:t>
            </a:r>
            <a:r>
              <a:rPr lang="en-US" altLang="ko-KR" dirty="0" smtClean="0">
                <a:ea typeface="나눔고딕"/>
                <a:cs typeface="나눔고딕"/>
              </a:rPr>
              <a:t>	ball point pen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비행기</a:t>
            </a:r>
            <a:r>
              <a:rPr lang="en-US" altLang="ko-KR" dirty="0" smtClean="0">
                <a:ea typeface="나눔고딕"/>
                <a:cs typeface="나눔고딕"/>
              </a:rPr>
              <a:t>	airplane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연필</a:t>
            </a:r>
            <a:r>
              <a:rPr lang="en-US" altLang="ko-KR" dirty="0" smtClean="0">
                <a:ea typeface="나눔고딕"/>
                <a:cs typeface="나눔고딕"/>
              </a:rPr>
              <a:t>	pencil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자전거</a:t>
            </a:r>
            <a:r>
              <a:rPr lang="en-US" altLang="ko-KR" dirty="0" smtClean="0">
                <a:ea typeface="나눔고딕"/>
                <a:cs typeface="나눔고딕"/>
              </a:rPr>
              <a:t>	bicycle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지하철</a:t>
            </a:r>
            <a:r>
              <a:rPr lang="en-US" altLang="ko-KR" dirty="0" smtClean="0">
                <a:ea typeface="나눔고딕"/>
                <a:cs typeface="나눔고딕"/>
              </a:rPr>
              <a:t>	subway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차</a:t>
            </a:r>
            <a:r>
              <a:rPr lang="en-US" altLang="ko-KR" dirty="0" smtClean="0">
                <a:ea typeface="나눔고딕"/>
                <a:cs typeface="나눔고딕"/>
              </a:rPr>
              <a:t>		car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하루</a:t>
            </a:r>
            <a:r>
              <a:rPr lang="en-US" altLang="ko-KR" dirty="0" smtClean="0">
                <a:ea typeface="나눔고딕"/>
                <a:cs typeface="나눔고딕"/>
              </a:rPr>
              <a:t>		(one) day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한인타운</a:t>
            </a:r>
            <a:r>
              <a:rPr lang="en-US" altLang="ko-KR" dirty="0" smtClean="0">
                <a:ea typeface="나눔고딕"/>
                <a:cs typeface="나눔고딕"/>
              </a:rPr>
              <a:t>	Korea town</a:t>
            </a:r>
          </a:p>
          <a:p>
            <a:pPr latinLnBrk="1">
              <a:defRPr/>
            </a:pPr>
            <a:endParaRPr lang="en-US" altLang="ko-KR" sz="10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>
                <a:solidFill>
                  <a:srgbClr val="008000"/>
                </a:solidFill>
                <a:ea typeface="나눔고딕"/>
                <a:cs typeface="나눔고딕"/>
              </a:rPr>
              <a:t>PARTICLE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까지</a:t>
            </a:r>
            <a:r>
              <a:rPr lang="en-US" altLang="ko-KR" dirty="0" smtClean="0">
                <a:ea typeface="나눔고딕"/>
                <a:cs typeface="나눔고딕"/>
              </a:rPr>
              <a:t>	up to (location)</a:t>
            </a:r>
          </a:p>
          <a:p>
            <a:pPr latinLnBrk="1">
              <a:defRPr/>
            </a:pPr>
            <a:r>
              <a:rPr lang="ko-KR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으</a:t>
            </a:r>
            <a:r>
              <a:rPr lang="en-US" altLang="ko-KR" dirty="0" smtClean="0">
                <a:ea typeface="나눔고딕"/>
                <a:cs typeface="나눔고딕"/>
              </a:rPr>
              <a:t>)</a:t>
            </a:r>
            <a:r>
              <a:rPr lang="ko-KR" altLang="en-US" dirty="0" smtClean="0">
                <a:ea typeface="나눔고딕"/>
                <a:cs typeface="나눔고딕"/>
              </a:rPr>
              <a:t>로</a:t>
            </a:r>
            <a:r>
              <a:rPr lang="en-US" altLang="ko-KR" dirty="0" smtClean="0">
                <a:ea typeface="나눔고딕"/>
                <a:cs typeface="나눔고딕"/>
              </a:rPr>
              <a:t>	by means of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에서</a:t>
            </a:r>
            <a:r>
              <a:rPr lang="en-US" altLang="ko-KR" dirty="0" smtClean="0">
                <a:ea typeface="나눔고딕"/>
                <a:cs typeface="나눔고딕"/>
              </a:rPr>
              <a:t>	from (location)</a:t>
            </a:r>
          </a:p>
          <a:p>
            <a:pPr latinLnBrk="1">
              <a:defRPr/>
            </a:pPr>
            <a:endParaRPr lang="en-US" altLang="ko-KR" dirty="0" smtClean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SUFFIX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쯤</a:t>
            </a:r>
            <a:r>
              <a:rPr lang="en-US" altLang="ko-KR" dirty="0" smtClean="0">
                <a:ea typeface="나눔고딕"/>
                <a:cs typeface="나눔고딕"/>
              </a:rPr>
              <a:t>		about, around</a:t>
            </a:r>
            <a:endParaRPr lang="en-US" altLang="ko-KR" dirty="0"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06500" y="1267763"/>
            <a:ext cx="5105254" cy="566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VERB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걸리다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걸려요</a:t>
            </a:r>
            <a:r>
              <a:rPr lang="en-US" altLang="ko-KR" dirty="0" smtClean="0">
                <a:ea typeface="나눔고딕"/>
                <a:cs typeface="나눔고딕"/>
              </a:rPr>
              <a:t>)	to take [time]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살다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살아요</a:t>
            </a:r>
            <a:r>
              <a:rPr lang="en-US" altLang="ko-KR" dirty="0" smtClean="0">
                <a:ea typeface="나눔고딕"/>
                <a:cs typeface="나눔고딕"/>
              </a:rPr>
              <a:t>)		to live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쓰다</a:t>
            </a:r>
            <a:r>
              <a:rPr lang="en-US" altLang="ko-KR" dirty="0" smtClean="0">
                <a:ea typeface="나눔고딕"/>
                <a:cs typeface="나눔고딕"/>
              </a:rPr>
              <a:t>			to write</a:t>
            </a:r>
          </a:p>
          <a:p>
            <a:pPr latinLnBrk="1">
              <a:defRPr/>
            </a:pPr>
            <a:endParaRPr lang="en-US" altLang="ko-KR" sz="10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ADJECTIVE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가깝다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가까워요</a:t>
            </a:r>
            <a:r>
              <a:rPr lang="en-US" altLang="ko-KR" dirty="0" smtClean="0">
                <a:ea typeface="나눔고딕"/>
                <a:cs typeface="나눔고딕"/>
              </a:rPr>
              <a:t>)	to be close, near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덥다</a:t>
            </a:r>
            <a:r>
              <a:rPr lang="en-US" altLang="ko-KR" dirty="0" smtClean="0">
                <a:ea typeface="나눔고딕"/>
                <a:cs typeface="나눔고딕"/>
              </a:rPr>
              <a:t>	to be hot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멀다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멀어요</a:t>
            </a:r>
            <a:r>
              <a:rPr lang="en-US" altLang="ko-KR" dirty="0" smtClean="0">
                <a:ea typeface="나눔고딕"/>
                <a:cs typeface="나눔고딕"/>
              </a:rPr>
              <a:t>)	to be far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쉽다</a:t>
            </a:r>
            <a:r>
              <a:rPr lang="en-US" altLang="ko-KR" dirty="0" smtClean="0">
                <a:ea typeface="나눔고딕"/>
                <a:cs typeface="나눔고딕"/>
              </a:rPr>
              <a:t>	to be easy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어렵다</a:t>
            </a:r>
            <a:r>
              <a:rPr lang="en-US" altLang="ko-KR" dirty="0" smtClean="0">
                <a:ea typeface="나눔고딕"/>
                <a:cs typeface="나눔고딕"/>
              </a:rPr>
              <a:t>	to be difficult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춥다</a:t>
            </a:r>
            <a:r>
              <a:rPr lang="en-US" altLang="ko-KR" dirty="0" smtClean="0">
                <a:ea typeface="나눔고딕"/>
                <a:cs typeface="나눔고딕"/>
              </a:rPr>
              <a:t>	to be cold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좁다</a:t>
            </a:r>
            <a:r>
              <a:rPr lang="en-US" altLang="ko-KR" dirty="0" smtClean="0">
                <a:ea typeface="나눔고딕"/>
                <a:cs typeface="나눔고딕"/>
              </a:rPr>
              <a:t>	to be narrow</a:t>
            </a:r>
          </a:p>
          <a:p>
            <a:pPr latinLnBrk="1">
              <a:defRPr/>
            </a:pPr>
            <a:endParaRPr lang="en-US" altLang="ko-KR" sz="10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ADVERB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보통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usually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얼마나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/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얼마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how long/how much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조금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a little</a:t>
            </a:r>
          </a:p>
          <a:p>
            <a:pPr latinLnBrk="1">
              <a:defRPr/>
            </a:pPr>
            <a:endParaRPr lang="en-US" altLang="ko-KR" sz="1000" b="1" dirty="0" smtClean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COUNTER </a:t>
            </a:r>
            <a:endParaRPr lang="en-US" altLang="ko-KR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시간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hour (duration)</a:t>
            </a:r>
            <a:endParaRPr lang="en-US" altLang="ko-KR" dirty="0">
              <a:ea typeface="나눔고딕"/>
              <a:cs typeface="나눔고딕"/>
            </a:endParaRPr>
          </a:p>
        </p:txBody>
      </p:sp>
      <p:pic>
        <p:nvPicPr>
          <p:cNvPr id="6" name="L6V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5" y="723836"/>
            <a:ext cx="499136" cy="42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112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1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2346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3190915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6.4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The negative adverb 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안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vs.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못</a:t>
                      </a:r>
                      <a:r>
                        <a:rPr 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 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47140" y="1541744"/>
            <a:ext cx="8273528" cy="1261865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588" y="1594224"/>
            <a:ext cx="80857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Some verbs and adjectives have a special negative counterparts. For these predicates, the regular negative construction with </a:t>
            </a:r>
            <a:r>
              <a:rPr lang="ko-KR" altLang="en-US" sz="2200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안</a:t>
            </a:r>
            <a:r>
              <a:rPr lang="en-US" altLang="ko-KR" sz="2200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200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못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 is not used.</a:t>
            </a:r>
            <a:endParaRPr lang="en-US" sz="2200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6738"/>
              </p:ext>
            </p:extLst>
          </p:nvPr>
        </p:nvGraphicFramePr>
        <p:xfrm>
          <a:off x="1524000" y="3049834"/>
          <a:ext cx="6096000" cy="3378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7566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Positive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Negative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있다 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있어요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맛있다 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맛있어요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이다 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이에요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756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알다 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알아요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157655" y="3842919"/>
            <a:ext cx="1940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없다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없어요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29912" y="4503454"/>
            <a:ext cx="2519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맛없다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맛없어요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29912" y="5183927"/>
            <a:ext cx="2519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아니다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아니에요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76768" y="5849359"/>
            <a:ext cx="2230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모르다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몰라요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259889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8450244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6.4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The negative adverb 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안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vs.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못</a:t>
                      </a:r>
                      <a:r>
                        <a:rPr 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 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47140" y="1541744"/>
            <a:ext cx="8273528" cy="821921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588" y="1563244"/>
            <a:ext cx="8085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Some adjectives that have a special negative counterparts</a:t>
            </a:r>
            <a:r>
              <a:rPr lang="ko-KR" alt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 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can also take </a:t>
            </a:r>
            <a:r>
              <a:rPr lang="en-US" sz="2200" dirty="0" smtClean="0">
                <a:solidFill>
                  <a:srgbClr val="000000"/>
                </a:solidFill>
                <a:ea typeface="나눔고딕"/>
                <a:cs typeface="나눔고딕"/>
              </a:rPr>
              <a:t>the regular negative construction with </a:t>
            </a:r>
            <a:r>
              <a:rPr lang="ko-KR" altLang="en-US" sz="2200" dirty="0" smtClean="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안</a:t>
            </a:r>
            <a:r>
              <a:rPr lang="en-US" altLang="ko-KR" sz="2200" dirty="0" smtClean="0">
                <a:solidFill>
                  <a:srgbClr val="000000"/>
                </a:solidFill>
                <a:ea typeface="나눔고딕"/>
                <a:cs typeface="나눔고딕"/>
              </a:rPr>
              <a:t>.</a:t>
            </a:r>
            <a:endParaRPr lang="en-US" sz="2200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4850829"/>
              </p:ext>
            </p:extLst>
          </p:nvPr>
        </p:nvGraphicFramePr>
        <p:xfrm>
          <a:off x="1524000" y="2814289"/>
          <a:ext cx="6096000" cy="3378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675666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Positive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Negative</a:t>
                      </a:r>
                      <a:endParaRPr lang="en-US" sz="2400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75666"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좋아요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75666">
                <a:tc vMerge="1">
                  <a:txBody>
                    <a:bodyPr/>
                    <a:lstStyle/>
                    <a:p>
                      <a:pPr algn="ctr"/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75666"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싸다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75666">
                <a:tc vMerge="1">
                  <a:txBody>
                    <a:bodyPr/>
                    <a:lstStyle/>
                    <a:p>
                      <a:pPr algn="ctr"/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>
                          <a:lumMod val="50000"/>
                          <a:lumOff val="50000"/>
                        </a:prst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976768" y="3612086"/>
            <a:ext cx="2230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나쁘다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나빠요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29912" y="4272621"/>
            <a:ext cx="2691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안 좋다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안 좋아요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76768" y="4953094"/>
            <a:ext cx="2230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비싸다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비싸요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76768" y="5614343"/>
            <a:ext cx="24024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안 싸다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안 싸요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12938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48868035"/>
              </p:ext>
            </p:extLst>
          </p:nvPr>
        </p:nvGraphicFramePr>
        <p:xfrm>
          <a:off x="945075" y="355638"/>
          <a:ext cx="7412771" cy="8585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4127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5856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      </a:t>
                      </a:r>
                      <a:r>
                        <a:rPr lang="ko-KR" altLang="en-US" sz="3600" b="1" dirty="0" smtClean="0">
                          <a:latin typeface="나눔고딕"/>
                          <a:ea typeface="나눔고딕"/>
                          <a:cs typeface="나눔고딕"/>
                        </a:rPr>
                        <a:t>연습</a:t>
                      </a:r>
                      <a:endParaRPr lang="en-US" sz="36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13" name="Picture 12" descr="activ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33" y="265530"/>
            <a:ext cx="2420112" cy="94488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1054532" y="2335406"/>
            <a:ext cx="7066042" cy="3937863"/>
          </a:xfrm>
          <a:prstGeom prst="round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Conversation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93" b="21116"/>
          <a:stretch/>
        </p:blipFill>
        <p:spPr>
          <a:xfrm>
            <a:off x="109329" y="476547"/>
            <a:ext cx="777888" cy="57167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054532" y="1383399"/>
            <a:ext cx="72348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반 친구들과 보기와 같이 묻고 대답하세요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2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5599" y="1777492"/>
            <a:ext cx="87348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Ask and answer the questions using negative adverb 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/>
                <a:ea typeface="나눔고딕"/>
                <a:cs typeface="나눔고딕"/>
              </a:rPr>
              <a:t>안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/>
                <a:ea typeface="나눔고딕"/>
                <a:cs typeface="나눔고딕"/>
              </a:rPr>
              <a:t>못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with your classmates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2563839" y="2520203"/>
            <a:ext cx="4189129" cy="3559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1" hangingPunct="1">
              <a:lnSpc>
                <a:spcPts val="3380"/>
              </a:lnSpc>
              <a:spcBef>
                <a:spcPct val="20000"/>
              </a:spcBef>
              <a:buFontTx/>
              <a:buAutoNum type="arabicPeriod"/>
            </a:pPr>
            <a:r>
              <a:rPr lang="ko-KR" altLang="en-US" sz="2400" dirty="0" smtClean="0">
                <a:latin typeface="+mn-lt"/>
                <a:ea typeface="나눔고딕"/>
                <a:cs typeface="나눔고딕"/>
              </a:rPr>
              <a:t>매일 수영해요</a:t>
            </a:r>
            <a:r>
              <a:rPr lang="en-US" altLang="ko-KR" sz="2400" dirty="0" smtClean="0">
                <a:latin typeface="+mn-lt"/>
                <a:ea typeface="나눔고딕"/>
                <a:cs typeface="나눔고딕"/>
              </a:rPr>
              <a:t>?</a:t>
            </a:r>
            <a:endParaRPr lang="en-US" altLang="ko-KR" sz="2400" dirty="0">
              <a:latin typeface="+mn-lt"/>
              <a:ea typeface="나눔고딕"/>
              <a:cs typeface="나눔고딕"/>
            </a:endParaRPr>
          </a:p>
          <a:p>
            <a:pPr eaLnBrk="1" latinLnBrk="1" hangingPunct="1">
              <a:lnSpc>
                <a:spcPts val="3380"/>
              </a:lnSpc>
              <a:spcBef>
                <a:spcPct val="20000"/>
              </a:spcBef>
              <a:buFontTx/>
              <a:buAutoNum type="arabicPeriod"/>
            </a:pPr>
            <a:r>
              <a:rPr lang="ko-KR" altLang="en-US" sz="2400" dirty="0">
                <a:latin typeface="+mn-lt"/>
                <a:ea typeface="나눔고딕"/>
                <a:cs typeface="나눔고딕"/>
              </a:rPr>
              <a:t>제 전화번호 알아요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?</a:t>
            </a:r>
          </a:p>
          <a:p>
            <a:pPr eaLnBrk="1" latinLnBrk="1" hangingPunct="1">
              <a:lnSpc>
                <a:spcPts val="3380"/>
              </a:lnSpc>
              <a:spcBef>
                <a:spcPct val="20000"/>
              </a:spcBef>
              <a:buFontTx/>
              <a:buAutoNum type="arabicPeriod"/>
            </a:pPr>
            <a:r>
              <a:rPr lang="ko-KR" altLang="en-US" sz="2400" dirty="0">
                <a:latin typeface="+mn-lt"/>
                <a:ea typeface="나눔고딕"/>
                <a:cs typeface="나눔고딕"/>
              </a:rPr>
              <a:t>한국 음식이 싸요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? </a:t>
            </a:r>
          </a:p>
          <a:p>
            <a:pPr eaLnBrk="1" latinLnBrk="1" hangingPunct="1">
              <a:lnSpc>
                <a:spcPts val="3380"/>
              </a:lnSpc>
              <a:spcBef>
                <a:spcPct val="20000"/>
              </a:spcBef>
              <a:buFontTx/>
              <a:buAutoNum type="arabicPeriod"/>
            </a:pPr>
            <a:r>
              <a:rPr lang="ko-KR" altLang="en-US" sz="2400" dirty="0">
                <a:latin typeface="+mn-lt"/>
                <a:ea typeface="나눔고딕"/>
                <a:cs typeface="나눔고딕"/>
              </a:rPr>
              <a:t>선생님이에요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?</a:t>
            </a:r>
          </a:p>
          <a:p>
            <a:pPr eaLnBrk="1" latinLnBrk="1" hangingPunct="1">
              <a:lnSpc>
                <a:spcPts val="3380"/>
              </a:lnSpc>
              <a:spcBef>
                <a:spcPct val="20000"/>
              </a:spcBef>
              <a:buFontTx/>
              <a:buAutoNum type="arabicPeriod"/>
            </a:pPr>
            <a:r>
              <a:rPr lang="ko-KR" altLang="en-US" sz="2400" dirty="0">
                <a:latin typeface="+mn-lt"/>
                <a:ea typeface="나눔고딕"/>
                <a:cs typeface="나눔고딕"/>
              </a:rPr>
              <a:t>오늘 </a:t>
            </a:r>
            <a:r>
              <a:rPr lang="ko-KR" altLang="en-US" sz="2400" dirty="0" smtClean="0">
                <a:latin typeface="+mn-lt"/>
                <a:ea typeface="나눔고딕"/>
                <a:cs typeface="나눔고딕"/>
              </a:rPr>
              <a:t>아침을 </a:t>
            </a:r>
            <a:r>
              <a:rPr lang="ko-KR" altLang="en-US" sz="2400" dirty="0">
                <a:latin typeface="+mn-lt"/>
                <a:ea typeface="나눔고딕"/>
                <a:cs typeface="나눔고딕"/>
              </a:rPr>
              <a:t>먹었어요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?</a:t>
            </a:r>
          </a:p>
          <a:p>
            <a:pPr eaLnBrk="1" latinLnBrk="1" hangingPunct="1">
              <a:lnSpc>
                <a:spcPts val="3380"/>
              </a:lnSpc>
              <a:spcBef>
                <a:spcPct val="20000"/>
              </a:spcBef>
              <a:buFontTx/>
              <a:buAutoNum type="arabicPeriod"/>
            </a:pPr>
            <a:r>
              <a:rPr lang="ko-KR" altLang="en-US" sz="2400" dirty="0">
                <a:latin typeface="+mn-lt"/>
                <a:ea typeface="나눔고딕"/>
                <a:cs typeface="나눔고딕"/>
              </a:rPr>
              <a:t>오늘 아침에 샤워했어요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?</a:t>
            </a:r>
          </a:p>
          <a:p>
            <a:pPr eaLnBrk="1" latinLnBrk="1" hangingPunct="1">
              <a:lnSpc>
                <a:spcPts val="3380"/>
              </a:lnSpc>
              <a:spcBef>
                <a:spcPct val="20000"/>
              </a:spcBef>
              <a:buFontTx/>
              <a:buAutoNum type="arabicPeriod"/>
            </a:pPr>
            <a:r>
              <a:rPr lang="ko-KR" altLang="en-US" sz="2400" dirty="0">
                <a:latin typeface="+mn-lt"/>
                <a:ea typeface="나눔고딕"/>
                <a:cs typeface="나눔고딕"/>
              </a:rPr>
              <a:t> 한국어 잘 해요</a:t>
            </a:r>
            <a:r>
              <a:rPr lang="en-US" altLang="ko-KR" sz="2400" dirty="0">
                <a:latin typeface="+mn-lt"/>
                <a:ea typeface="나눔고딕"/>
                <a:cs typeface="나눔고딕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8802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2354064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974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758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Narration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1" dirty="0" smtClean="0">
                          <a:latin typeface="나눔고딕"/>
                          <a:ea typeface="나눔고딕"/>
                          <a:cs typeface="나눔고딕"/>
                        </a:rPr>
                        <a:t>마이클의 하루</a:t>
                      </a:r>
                      <a:endParaRPr lang="en-US" sz="24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64192" y="1733259"/>
            <a:ext cx="8204026" cy="449353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ko-KR" sz="2400" dirty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저는 보통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7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시에 일어나요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그런데 오늘은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8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시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30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분에 일어났어요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그래서 아침을 못 먹었어요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수업은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9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시에 있었어요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기숙사에서 학교까지는 가까워요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그래서 보통 걸어서 가요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오후에는 수업이 없었어요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그래서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리사하고 테니스를 쳤어요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리사는 제 여자 친구예요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리사도 한국어 수업을 들어요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6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시쯤 리사하고 같이 저녁을 먹으러 기숙사 식당에 갔어요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그리고 저녁에는 도서관에서 숙제를 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숙제가 어려웠어요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오늘 하루는 아주 바빴어요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92646" y="1578367"/>
            <a:ext cx="8773380" cy="4960646"/>
          </a:xfrm>
          <a:prstGeom prst="roundRect">
            <a:avLst/>
          </a:prstGeom>
          <a:noFill/>
          <a:ln>
            <a:solidFill>
              <a:srgbClr val="FF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6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7171137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974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758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Narration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1" dirty="0" smtClean="0">
                          <a:latin typeface="나눔고딕"/>
                          <a:ea typeface="나눔고딕"/>
                          <a:cs typeface="나눔고딕"/>
                        </a:rPr>
                        <a:t>마이클의 하루</a:t>
                      </a:r>
                      <a:endParaRPr lang="en-US" sz="24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7" name="Picture 6" descr="BL6_NA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140"/>
          <a:stretch/>
        </p:blipFill>
        <p:spPr>
          <a:xfrm>
            <a:off x="5626250" y="3208758"/>
            <a:ext cx="3339776" cy="333025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79680" y="2366516"/>
            <a:ext cx="8023485" cy="39395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ea typeface="나눔고딕"/>
                <a:cs typeface="나눔고딕"/>
              </a:rPr>
              <a:t>(1)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		</a:t>
            </a:r>
            <a:r>
              <a:rPr lang="ko-KR" altLang="en-US" sz="2400" dirty="0" smtClean="0">
                <a:ea typeface="나눔고딕"/>
                <a:cs typeface="나눔고딕"/>
              </a:rPr>
              <a:t>마이클은 오늘 몇 시에 일어났어요</a:t>
            </a:r>
            <a:r>
              <a:rPr lang="en-US" altLang="ko-KR" sz="2400" dirty="0" smtClean="0"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ea typeface="나눔고딕"/>
                <a:cs typeface="나눔고딕"/>
              </a:rPr>
              <a:t>(2)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		</a:t>
            </a:r>
            <a:r>
              <a:rPr lang="ko-KR" altLang="en-US" sz="2400" dirty="0" smtClean="0">
                <a:ea typeface="나눔고딕"/>
                <a:cs typeface="나눔고딕"/>
              </a:rPr>
              <a:t>마이클은 오늘 왜 아침을 못 먹었어요</a:t>
            </a:r>
            <a:r>
              <a:rPr lang="en-US" altLang="ko-KR" sz="2400" dirty="0" smtClean="0"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ea typeface="나눔고딕"/>
                <a:cs typeface="나눔고딕"/>
              </a:rPr>
              <a:t>(3)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		</a:t>
            </a:r>
            <a:r>
              <a:rPr lang="ko-KR" altLang="en-US" sz="2400" dirty="0" smtClean="0">
                <a:ea typeface="나눔고딕"/>
                <a:cs typeface="나눔고딕"/>
              </a:rPr>
              <a:t>학교에 어떻게 가요</a:t>
            </a:r>
            <a:r>
              <a:rPr lang="en-US" altLang="ko-KR" sz="2400" dirty="0" smtClean="0"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ea typeface="나눔고딕"/>
                <a:cs typeface="나눔고딕"/>
              </a:rPr>
              <a:t>(4)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		</a:t>
            </a:r>
            <a:r>
              <a:rPr lang="ko-KR" altLang="en-US" sz="2400" dirty="0" smtClean="0">
                <a:ea typeface="나눔고딕"/>
                <a:cs typeface="나눔고딕"/>
              </a:rPr>
              <a:t>오후에 뭐 했어요</a:t>
            </a:r>
            <a:r>
              <a:rPr lang="en-US" altLang="ko-KR" sz="2400" dirty="0" smtClean="0"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ea typeface="나눔고딕"/>
                <a:cs typeface="나눔고딕"/>
              </a:rPr>
              <a:t>(5)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		</a:t>
            </a:r>
            <a:r>
              <a:rPr lang="ko-KR" altLang="en-US" sz="2400" dirty="0" smtClean="0">
                <a:ea typeface="나눔고딕"/>
                <a:cs typeface="나눔고딕"/>
              </a:rPr>
              <a:t>리사가 누구예요</a:t>
            </a:r>
            <a:r>
              <a:rPr lang="en-US" altLang="ko-KR" sz="2400" dirty="0" smtClean="0"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ea typeface="나눔고딕"/>
                <a:cs typeface="나눔고딕"/>
              </a:rPr>
              <a:t>(6)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		</a:t>
            </a:r>
            <a:r>
              <a:rPr lang="ko-KR" altLang="en-US" sz="2400" dirty="0" smtClean="0">
                <a:ea typeface="나눔고딕"/>
                <a:cs typeface="나눔고딕"/>
              </a:rPr>
              <a:t>저녁 먹으러 어디에 갔어요</a:t>
            </a:r>
            <a:r>
              <a:rPr lang="en-US" altLang="ko-KR" sz="2400" dirty="0" smtClean="0"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ea typeface="나눔고딕"/>
                <a:cs typeface="나눔고딕"/>
              </a:rPr>
              <a:t>(7)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		</a:t>
            </a:r>
            <a:r>
              <a:rPr lang="ko-KR" altLang="en-US" sz="2400" dirty="0" smtClean="0">
                <a:ea typeface="나눔고딕"/>
                <a:cs typeface="나눔고딕"/>
              </a:rPr>
              <a:t>저녁에 왜 도서관에 갔어요</a:t>
            </a:r>
            <a:r>
              <a:rPr lang="en-US" altLang="ko-KR" sz="2400" dirty="0" smtClean="0">
                <a:ea typeface="나눔고딕"/>
                <a:cs typeface="나눔고딕"/>
              </a:rPr>
              <a:t>?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92646" y="2292453"/>
            <a:ext cx="8773380" cy="4246559"/>
          </a:xfrm>
          <a:prstGeom prst="roundRect">
            <a:avLst/>
          </a:prstGeom>
          <a:noFill/>
          <a:ln>
            <a:solidFill>
              <a:srgbClr val="FF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447140" y="1448804"/>
            <a:ext cx="8273528" cy="580326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1588" y="1497341"/>
            <a:ext cx="8085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ea typeface="나눔고딕"/>
                <a:cs typeface="나눔고딕"/>
              </a:rPr>
              <a:t>Answer the following questions.</a:t>
            </a:r>
            <a:endParaRPr lang="en-US" sz="2400" dirty="0"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82752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8696533"/>
              </p:ext>
            </p:extLst>
          </p:nvPr>
        </p:nvGraphicFramePr>
        <p:xfrm>
          <a:off x="1000501" y="676211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1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37865" y="1267763"/>
            <a:ext cx="4648335" cy="5632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b="1" dirty="0">
                <a:solidFill>
                  <a:srgbClr val="008000"/>
                </a:solidFill>
                <a:ea typeface="굴림" pitchFamily="50" charset="-127"/>
              </a:rPr>
              <a:t>NOUN</a:t>
            </a:r>
            <a:r>
              <a:rPr lang="en-US" altLang="ko-KR" b="1" dirty="0">
                <a:ea typeface="굴림" pitchFamily="50" charset="-127"/>
              </a:rPr>
              <a:t> 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날씨</a:t>
            </a:r>
            <a:r>
              <a:rPr lang="en-US" altLang="ko-KR" dirty="0" smtClean="0">
                <a:ea typeface="나눔고딕"/>
                <a:cs typeface="나눔고딕"/>
              </a:rPr>
              <a:t>	weather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말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하다</a:t>
            </a:r>
            <a:r>
              <a:rPr lang="en-US" altLang="ko-KR" dirty="0" smtClean="0">
                <a:ea typeface="나눔고딕"/>
                <a:cs typeface="나눔고딕"/>
              </a:rPr>
              <a:t>)	speech, words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버스</a:t>
            </a:r>
            <a:r>
              <a:rPr lang="en-US" altLang="ko-KR" dirty="0" smtClean="0">
                <a:ea typeface="나눔고딕"/>
                <a:cs typeface="나눔고딕"/>
              </a:rPr>
              <a:t>	bus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볼펜</a:t>
            </a:r>
            <a:r>
              <a:rPr lang="en-US" altLang="ko-KR" dirty="0" smtClean="0">
                <a:ea typeface="나눔고딕"/>
                <a:cs typeface="나눔고딕"/>
              </a:rPr>
              <a:t>	ball point pen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비행기</a:t>
            </a:r>
            <a:r>
              <a:rPr lang="en-US" altLang="ko-KR" dirty="0" smtClean="0">
                <a:ea typeface="나눔고딕"/>
                <a:cs typeface="나눔고딕"/>
              </a:rPr>
              <a:t>	airplane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연필</a:t>
            </a:r>
            <a:r>
              <a:rPr lang="en-US" altLang="ko-KR" dirty="0" smtClean="0">
                <a:ea typeface="나눔고딕"/>
                <a:cs typeface="나눔고딕"/>
              </a:rPr>
              <a:t>	pencil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자전거</a:t>
            </a:r>
            <a:r>
              <a:rPr lang="en-US" altLang="ko-KR" dirty="0" smtClean="0">
                <a:ea typeface="나눔고딕"/>
                <a:cs typeface="나눔고딕"/>
              </a:rPr>
              <a:t>	bicycle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지하철</a:t>
            </a:r>
            <a:r>
              <a:rPr lang="en-US" altLang="ko-KR" dirty="0" smtClean="0">
                <a:ea typeface="나눔고딕"/>
                <a:cs typeface="나눔고딕"/>
              </a:rPr>
              <a:t>	subway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차</a:t>
            </a:r>
            <a:r>
              <a:rPr lang="en-US" altLang="ko-KR" dirty="0" smtClean="0">
                <a:ea typeface="나눔고딕"/>
                <a:cs typeface="나눔고딕"/>
              </a:rPr>
              <a:t>		car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하루</a:t>
            </a:r>
            <a:r>
              <a:rPr lang="en-US" altLang="ko-KR" dirty="0" smtClean="0">
                <a:ea typeface="나눔고딕"/>
                <a:cs typeface="나눔고딕"/>
              </a:rPr>
              <a:t>		(one) day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한인타운</a:t>
            </a:r>
            <a:r>
              <a:rPr lang="en-US" altLang="ko-KR" dirty="0" smtClean="0">
                <a:ea typeface="나눔고딕"/>
                <a:cs typeface="나눔고딕"/>
              </a:rPr>
              <a:t>	Korea town</a:t>
            </a:r>
          </a:p>
          <a:p>
            <a:pPr latinLnBrk="1">
              <a:defRPr/>
            </a:pPr>
            <a:endParaRPr lang="en-US" altLang="ko-KR" sz="10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>
                <a:solidFill>
                  <a:srgbClr val="008000"/>
                </a:solidFill>
                <a:ea typeface="나눔고딕"/>
                <a:cs typeface="나눔고딕"/>
              </a:rPr>
              <a:t>PARTICLE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까지</a:t>
            </a:r>
            <a:r>
              <a:rPr lang="en-US" altLang="ko-KR" dirty="0" smtClean="0">
                <a:ea typeface="나눔고딕"/>
                <a:cs typeface="나눔고딕"/>
              </a:rPr>
              <a:t>	up to (location)</a:t>
            </a:r>
          </a:p>
          <a:p>
            <a:pPr latinLnBrk="1">
              <a:defRPr/>
            </a:pPr>
            <a:r>
              <a:rPr lang="ko-KR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으</a:t>
            </a:r>
            <a:r>
              <a:rPr lang="en-US" altLang="ko-KR" dirty="0" smtClean="0">
                <a:ea typeface="나눔고딕"/>
                <a:cs typeface="나눔고딕"/>
              </a:rPr>
              <a:t>)</a:t>
            </a:r>
            <a:r>
              <a:rPr lang="ko-KR" altLang="en-US" dirty="0" smtClean="0">
                <a:ea typeface="나눔고딕"/>
                <a:cs typeface="나눔고딕"/>
              </a:rPr>
              <a:t>로</a:t>
            </a:r>
            <a:r>
              <a:rPr lang="en-US" altLang="ko-KR" dirty="0" smtClean="0">
                <a:ea typeface="나눔고딕"/>
                <a:cs typeface="나눔고딕"/>
              </a:rPr>
              <a:t>	by means of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에서</a:t>
            </a:r>
            <a:r>
              <a:rPr lang="en-US" altLang="ko-KR" dirty="0" smtClean="0">
                <a:ea typeface="나눔고딕"/>
                <a:cs typeface="나눔고딕"/>
              </a:rPr>
              <a:t>	from (location)</a:t>
            </a:r>
          </a:p>
          <a:p>
            <a:pPr latinLnBrk="1">
              <a:defRPr/>
            </a:pPr>
            <a:endParaRPr lang="en-US" altLang="ko-KR" dirty="0" smtClean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SUFFIX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쯤</a:t>
            </a:r>
            <a:r>
              <a:rPr lang="en-US" altLang="ko-KR" dirty="0" smtClean="0">
                <a:ea typeface="나눔고딕"/>
                <a:cs typeface="나눔고딕"/>
              </a:rPr>
              <a:t>		about, around</a:t>
            </a:r>
            <a:endParaRPr lang="en-US" altLang="ko-KR" dirty="0"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06500" y="1267763"/>
            <a:ext cx="5105254" cy="566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VERB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걸리다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걸려요</a:t>
            </a:r>
            <a:r>
              <a:rPr lang="en-US" altLang="ko-KR" dirty="0" smtClean="0">
                <a:ea typeface="나눔고딕"/>
                <a:cs typeface="나눔고딕"/>
              </a:rPr>
              <a:t>)	to take [time]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살다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살아요</a:t>
            </a:r>
            <a:r>
              <a:rPr lang="en-US" altLang="ko-KR" dirty="0" smtClean="0">
                <a:ea typeface="나눔고딕"/>
                <a:cs typeface="나눔고딕"/>
              </a:rPr>
              <a:t>)		to live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쓰다</a:t>
            </a:r>
            <a:r>
              <a:rPr lang="en-US" altLang="ko-KR" dirty="0" smtClean="0">
                <a:ea typeface="나눔고딕"/>
                <a:cs typeface="나눔고딕"/>
              </a:rPr>
              <a:t>			to write</a:t>
            </a:r>
          </a:p>
          <a:p>
            <a:pPr latinLnBrk="1">
              <a:defRPr/>
            </a:pPr>
            <a:endParaRPr lang="en-US" altLang="ko-KR" sz="10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ADJECTIVE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가깝다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가까워요</a:t>
            </a:r>
            <a:r>
              <a:rPr lang="en-US" altLang="ko-KR" dirty="0" smtClean="0">
                <a:ea typeface="나눔고딕"/>
                <a:cs typeface="나눔고딕"/>
              </a:rPr>
              <a:t>)	to be close, near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덥다</a:t>
            </a:r>
            <a:r>
              <a:rPr lang="en-US" altLang="ko-KR" dirty="0" smtClean="0">
                <a:ea typeface="나눔고딕"/>
                <a:cs typeface="나눔고딕"/>
              </a:rPr>
              <a:t>	to be hot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멀다</a:t>
            </a:r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멀어요</a:t>
            </a:r>
            <a:r>
              <a:rPr lang="en-US" altLang="ko-KR" dirty="0" smtClean="0">
                <a:ea typeface="나눔고딕"/>
                <a:cs typeface="나눔고딕"/>
              </a:rPr>
              <a:t>)	to be far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쉽다</a:t>
            </a:r>
            <a:r>
              <a:rPr lang="en-US" altLang="ko-KR" dirty="0" smtClean="0">
                <a:ea typeface="나눔고딕"/>
                <a:cs typeface="나눔고딕"/>
              </a:rPr>
              <a:t>	to be easy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어렵다</a:t>
            </a:r>
            <a:r>
              <a:rPr lang="en-US" altLang="ko-KR" dirty="0" smtClean="0">
                <a:ea typeface="나눔고딕"/>
                <a:cs typeface="나눔고딕"/>
              </a:rPr>
              <a:t>	to be difficult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춥다</a:t>
            </a:r>
            <a:r>
              <a:rPr lang="en-US" altLang="ko-KR" dirty="0" smtClean="0">
                <a:ea typeface="나눔고딕"/>
                <a:cs typeface="나눔고딕"/>
              </a:rPr>
              <a:t>	to be cold</a:t>
            </a: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좁다</a:t>
            </a:r>
            <a:r>
              <a:rPr lang="en-US" altLang="ko-KR" dirty="0" smtClean="0">
                <a:ea typeface="나눔고딕"/>
                <a:cs typeface="나눔고딕"/>
              </a:rPr>
              <a:t>	to be narrow</a:t>
            </a:r>
          </a:p>
          <a:p>
            <a:pPr latinLnBrk="1">
              <a:defRPr/>
            </a:pPr>
            <a:endParaRPr lang="en-US" altLang="ko-KR" sz="10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ADVERB</a:t>
            </a:r>
            <a:endParaRPr lang="en-US" altLang="ko-KR" b="1" dirty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보통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usually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얼마나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/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얼마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how long/how much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조금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a little</a:t>
            </a:r>
          </a:p>
          <a:p>
            <a:pPr latinLnBrk="1">
              <a:defRPr/>
            </a:pPr>
            <a:endParaRPr lang="en-US" altLang="ko-KR" sz="1000" b="1" dirty="0" smtClean="0">
              <a:solidFill>
                <a:srgbClr val="008000"/>
              </a:solidFill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나눔고딕"/>
                <a:cs typeface="나눔고딕"/>
              </a:rPr>
              <a:t>COUNTER </a:t>
            </a:r>
            <a:endParaRPr lang="en-US" altLang="ko-KR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시간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hour (duration)</a:t>
            </a:r>
            <a:endParaRPr lang="en-US" altLang="ko-KR" dirty="0">
              <a:ea typeface="나눔고딕"/>
              <a:cs typeface="나눔고딕"/>
            </a:endParaRPr>
          </a:p>
        </p:txBody>
      </p:sp>
      <p:pic>
        <p:nvPicPr>
          <p:cNvPr id="6" name="L6V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865" y="723836"/>
            <a:ext cx="499136" cy="42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7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1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23469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9586826"/>
              </p:ext>
            </p:extLst>
          </p:nvPr>
        </p:nvGraphicFramePr>
        <p:xfrm>
          <a:off x="1000501" y="676211"/>
          <a:ext cx="7369074" cy="5182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1824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1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2400" b="1" dirty="0" smtClean="0">
                          <a:latin typeface="나눔고딕"/>
                          <a:ea typeface="나눔고딕"/>
                          <a:cs typeface="나눔고딕"/>
                        </a:rPr>
                        <a:t>차로 한 시간쯤 걸려요</a:t>
                      </a:r>
                      <a:r>
                        <a:rPr lang="en-US" altLang="ko-KR" sz="2400" b="1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6" name="L6C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51" y="707961"/>
            <a:ext cx="549275" cy="470142"/>
          </a:xfrm>
          <a:prstGeom prst="rect">
            <a:avLst/>
          </a:prstGeom>
        </p:spPr>
      </p:pic>
      <p:pic>
        <p:nvPicPr>
          <p:cNvPr id="7" name="Picture 6" descr="BL6_CO1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828" y="4044950"/>
            <a:ext cx="3178747" cy="28130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1746" y="1658521"/>
            <a:ext cx="7212379" cy="4196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98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제니 씨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어디 살아요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ts val="3980"/>
              </a:lnSpc>
            </a:pPr>
            <a:r>
              <a:rPr lang="ko-KR" altLang="en-US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제니</a:t>
            </a:r>
            <a:r>
              <a:rPr lang="en-US" altLang="ko-KR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한인타운에 살아요</a:t>
            </a:r>
            <a:r>
              <a:rPr lang="en-US" altLang="ko-KR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ts val="398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집에서 학교까지 얼마나 걸려요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ts val="3980"/>
              </a:lnSpc>
            </a:pPr>
            <a:r>
              <a:rPr lang="ko-KR" altLang="en-US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제니</a:t>
            </a:r>
            <a:r>
              <a:rPr lang="en-US" altLang="ko-KR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차로 한 시간쯤 걸려요</a:t>
            </a:r>
            <a:r>
              <a:rPr lang="en-US" altLang="ko-KR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ts val="3980"/>
              </a:lnSpc>
            </a:pP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마이클 씨도 집에서 학교까지 멀어요</a:t>
            </a:r>
            <a:r>
              <a:rPr lang="en-US" altLang="ko-KR" sz="2400" b="1" dirty="0" smtClean="0">
                <a:solidFill>
                  <a:schemeClr val="accent2">
                    <a:lumMod val="75000"/>
                  </a:schemeClr>
                </a:solidFill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ts val="398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아니요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아주 가까워요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ts val="3980"/>
              </a:lnSpc>
            </a:pP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저는 학교 앞 아파트에 살아요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ts val="3980"/>
              </a:lnSpc>
            </a:pP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보통 걸어서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10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분 걸려요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127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0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355574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</a:t>
                      </a: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Irregular predicates in 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dirty="0" err="1" smtClean="0">
                          <a:latin typeface="+mn-lt"/>
                          <a:ea typeface="나눔고딕"/>
                          <a:cs typeface="나눔고딕"/>
                        </a:rPr>
                        <a:t>ㅂ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 -&gt; 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우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47140" y="1541743"/>
            <a:ext cx="8273528" cy="844979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1588" y="1578734"/>
            <a:ext cx="8085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ea typeface="나눔고딕"/>
                <a:cs typeface="나눔고딕"/>
              </a:rPr>
              <a:t>When the following suffix begins with a vowel, some predicates whose stem ends in /</a:t>
            </a:r>
            <a:r>
              <a:rPr lang="ko-KR" altLang="en-US" sz="2200" dirty="0" smtClean="0">
                <a:ea typeface="나눔고딕"/>
                <a:cs typeface="나눔고딕"/>
              </a:rPr>
              <a:t>ㅂ</a:t>
            </a:r>
            <a:r>
              <a:rPr lang="en-US" altLang="ko-KR" sz="2200" dirty="0" smtClean="0">
                <a:ea typeface="나눔고딕"/>
                <a:cs typeface="나눔고딕"/>
              </a:rPr>
              <a:t>/ becomes </a:t>
            </a:r>
            <a:r>
              <a:rPr lang="ko-KR" altLang="en-US" sz="2200" dirty="0" smtClean="0">
                <a:ea typeface="나눔고딕"/>
                <a:cs typeface="나눔고딕"/>
              </a:rPr>
              <a:t>우</a:t>
            </a:r>
            <a:r>
              <a:rPr lang="en-US" altLang="ko-KR" sz="2200" dirty="0" smtClean="0">
                <a:ea typeface="나눔고딕"/>
                <a:cs typeface="나눔고딕"/>
              </a:rPr>
              <a:t>.</a:t>
            </a:r>
            <a:endParaRPr lang="en-US" sz="2200" dirty="0">
              <a:ea typeface="나눔고딕"/>
              <a:cs typeface="나눔고딕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78616" y="3703638"/>
            <a:ext cx="1267761" cy="54130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 cmpd="sng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40568" y="3698404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가깝다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72865" y="3698404"/>
            <a:ext cx="2108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가까우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+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어요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72865" y="5590163"/>
            <a:ext cx="24446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가까우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+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으세요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462665" y="2788121"/>
            <a:ext cx="1579823" cy="541308"/>
          </a:xfrm>
          <a:prstGeom prst="roundRect">
            <a:avLst/>
          </a:prstGeom>
          <a:solidFill>
            <a:srgbClr val="CCFFCC"/>
          </a:solidFill>
          <a:ln w="38100" cmpd="sng"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447177" y="4716827"/>
            <a:ext cx="1579823" cy="541308"/>
          </a:xfrm>
          <a:prstGeom prst="roundRect">
            <a:avLst/>
          </a:prstGeom>
          <a:solidFill>
            <a:srgbClr val="FFCC66"/>
          </a:solidFill>
          <a:ln w="38100" cmpd="sng">
            <a:solidFill>
              <a:srgbClr val="FFCC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47177" y="2819101"/>
            <a:ext cx="165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아요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78153" y="4765335"/>
            <a:ext cx="1477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(으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세요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78616" y="5572986"/>
            <a:ext cx="1267761" cy="54130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 cmpd="sng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25080" y="5572986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가깝다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34077" y="3698404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가까워요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734077" y="5591074"/>
            <a:ext cx="18722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가까우세요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2130624" y="3960014"/>
            <a:ext cx="780289" cy="10138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081134" y="3956989"/>
            <a:ext cx="1652943" cy="2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16" idx="1"/>
          </p:cNvCxnSpPr>
          <p:nvPr/>
        </p:nvCxnSpPr>
        <p:spPr>
          <a:xfrm>
            <a:off x="5417504" y="5844221"/>
            <a:ext cx="1316573" cy="8463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2130624" y="5860366"/>
            <a:ext cx="780289" cy="10138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250588" y="3577269"/>
            <a:ext cx="120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우</a:t>
            </a:r>
            <a:r>
              <a:rPr lang="en-US" altLang="ko-KR" dirty="0" smtClean="0">
                <a:ea typeface="나눔고딕"/>
                <a:cs typeface="나눔고딕"/>
              </a:rPr>
              <a:t>+</a:t>
            </a:r>
            <a:r>
              <a:rPr lang="ko-KR" altLang="en-US" dirty="0" smtClean="0">
                <a:ea typeface="나눔고딕"/>
                <a:cs typeface="나눔고딕"/>
              </a:rPr>
              <a:t>어</a:t>
            </a:r>
            <a:r>
              <a:rPr lang="en-US" altLang="ko-KR" dirty="0" smtClean="0">
                <a:ea typeface="나눔고딕"/>
                <a:cs typeface="나눔고딕"/>
              </a:rPr>
              <a:t>=</a:t>
            </a:r>
            <a:r>
              <a:rPr lang="ko-KR" altLang="en-US" dirty="0" smtClean="0">
                <a:ea typeface="나눔고딕"/>
                <a:cs typeface="나눔고딕"/>
              </a:rPr>
              <a:t>워</a:t>
            </a:r>
            <a:r>
              <a:rPr lang="en-US" altLang="ko-KR" dirty="0" smtClean="0">
                <a:ea typeface="나눔고딕"/>
                <a:cs typeface="나눔고딕"/>
              </a:rPr>
              <a:t>)</a:t>
            </a:r>
            <a:endParaRPr lang="en-US" dirty="0">
              <a:ea typeface="나눔고딕"/>
              <a:cs typeface="나눔고딕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418476" y="5464459"/>
            <a:ext cx="120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ea typeface="나눔고딕"/>
                <a:cs typeface="나눔고딕"/>
              </a:rPr>
              <a:t>(</a:t>
            </a:r>
            <a:r>
              <a:rPr lang="ko-KR" altLang="en-US" dirty="0" smtClean="0">
                <a:ea typeface="나눔고딕"/>
                <a:cs typeface="나눔고딕"/>
              </a:rPr>
              <a:t>우</a:t>
            </a:r>
            <a:r>
              <a:rPr lang="en-US" altLang="ko-KR" dirty="0" smtClean="0">
                <a:ea typeface="나눔고딕"/>
                <a:cs typeface="나눔고딕"/>
              </a:rPr>
              <a:t>+</a:t>
            </a:r>
            <a:r>
              <a:rPr lang="ko-KR" altLang="en-US" dirty="0" smtClean="0">
                <a:ea typeface="나눔고딕"/>
                <a:cs typeface="나눔고딕"/>
              </a:rPr>
              <a:t>으</a:t>
            </a:r>
            <a:r>
              <a:rPr lang="en-US" altLang="ko-KR" dirty="0" smtClean="0">
                <a:ea typeface="나눔고딕"/>
                <a:cs typeface="나눔고딕"/>
              </a:rPr>
              <a:t>=</a:t>
            </a:r>
            <a:r>
              <a:rPr lang="ko-KR" altLang="en-US" dirty="0" smtClean="0">
                <a:ea typeface="나눔고딕"/>
                <a:cs typeface="나눔고딕"/>
              </a:rPr>
              <a:t>우</a:t>
            </a:r>
            <a:r>
              <a:rPr lang="en-US" altLang="ko-KR" dirty="0" smtClean="0">
                <a:ea typeface="나눔고딕"/>
                <a:cs typeface="나눔고딕"/>
              </a:rPr>
              <a:t>)</a:t>
            </a:r>
            <a:endParaRPr lang="en-US" dirty="0"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755071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/>
      <p:bldP spid="6" grpId="0"/>
      <p:bldP spid="7" grpId="0"/>
      <p:bldP spid="10" grpId="0" animBg="1"/>
      <p:bldP spid="11" grpId="0" animBg="1"/>
      <p:bldP spid="8" grpId="0"/>
      <p:bldP spid="9" grpId="0"/>
      <p:bldP spid="13" grpId="0" animBg="1"/>
      <p:bldP spid="14" grpId="0"/>
      <p:bldP spid="15" grpId="0"/>
      <p:bldP spid="16" grpId="0"/>
      <p:bldP spid="25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1417404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</a:t>
                      </a: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Irregular predicates in 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dirty="0" err="1" smtClean="0">
                          <a:latin typeface="+mn-lt"/>
                          <a:ea typeface="나눔고딕"/>
                          <a:cs typeface="나눔고딕"/>
                        </a:rPr>
                        <a:t>ㅂ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/-&gt; 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우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2555597" y="1404571"/>
            <a:ext cx="4042488" cy="965331"/>
          </a:xfrm>
          <a:prstGeom prst="roundRect">
            <a:avLst/>
          </a:prstGeom>
          <a:solidFill>
            <a:srgbClr val="CCFFCC"/>
          </a:solidFill>
          <a:ln w="38100" cmpd="sng"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755650" y="2895738"/>
            <a:ext cx="1339850" cy="3084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800" dirty="0">
                <a:latin typeface="나눔고딕"/>
                <a:ea typeface="나눔고딕"/>
                <a:cs typeface="나눔고딕"/>
              </a:rPr>
              <a:t>가</a:t>
            </a:r>
            <a:r>
              <a:rPr kumimoji="0" lang="ko-KR" altLang="en-US" sz="2800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깝</a:t>
            </a:r>
            <a:r>
              <a:rPr kumimoji="0" lang="ko-KR" altLang="en-US" sz="2800" dirty="0">
                <a:latin typeface="나눔고딕"/>
                <a:ea typeface="나눔고딕"/>
                <a:cs typeface="나눔고딕"/>
              </a:rPr>
              <a:t>다</a:t>
            </a: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800" dirty="0">
                <a:latin typeface="나눔고딕"/>
                <a:ea typeface="나눔고딕"/>
                <a:cs typeface="나눔고딕"/>
              </a:rPr>
              <a:t>어</a:t>
            </a:r>
            <a:r>
              <a:rPr kumimoji="0" lang="ko-KR" altLang="en-US" sz="2800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렵</a:t>
            </a:r>
            <a:r>
              <a:rPr kumimoji="0" lang="ko-KR" altLang="en-US" sz="2800" dirty="0">
                <a:latin typeface="나눔고딕"/>
                <a:ea typeface="나눔고딕"/>
                <a:cs typeface="나눔고딕"/>
              </a:rPr>
              <a:t>다</a:t>
            </a: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800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쉽</a:t>
            </a:r>
            <a:r>
              <a:rPr kumimoji="0" lang="ko-KR" altLang="en-US" sz="2800" dirty="0">
                <a:latin typeface="나눔고딕"/>
                <a:ea typeface="나눔고딕"/>
                <a:cs typeface="나눔고딕"/>
              </a:rPr>
              <a:t>다</a:t>
            </a: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800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춥</a:t>
            </a:r>
            <a:r>
              <a:rPr kumimoji="0" lang="ko-KR" altLang="en-US" sz="2800" dirty="0">
                <a:latin typeface="나눔고딕"/>
                <a:ea typeface="나눔고딕"/>
                <a:cs typeface="나눔고딕"/>
              </a:rPr>
              <a:t>다</a:t>
            </a:r>
          </a:p>
          <a:p>
            <a:pPr algn="r" eaLnBrk="1" latinLnBrk="0" hangingPunct="1">
              <a:spcBef>
                <a:spcPct val="50000"/>
              </a:spcBef>
            </a:pPr>
            <a:r>
              <a:rPr kumimoji="0" lang="ko-KR" altLang="en-US" sz="2800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덥</a:t>
            </a:r>
            <a:r>
              <a:rPr kumimoji="0" lang="ko-KR" altLang="en-US" sz="2800" dirty="0">
                <a:latin typeface="나눔고딕"/>
                <a:ea typeface="나눔고딕"/>
                <a:cs typeface="나눔고딕"/>
              </a:rPr>
              <a:t>다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657265" y="2895738"/>
            <a:ext cx="15489" cy="3084512"/>
          </a:xfrm>
          <a:prstGeom prst="line">
            <a:avLst/>
          </a:prstGeom>
          <a:ln>
            <a:solidFill>
              <a:srgbClr val="0080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3241646" y="1421773"/>
            <a:ext cx="270592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kumimoji="0" lang="en-US" altLang="ko-KR" sz="2400" dirty="0">
                <a:latin typeface="+mn-lt"/>
                <a:ea typeface="나눔고딕"/>
                <a:cs typeface="나눔고딕"/>
              </a:rPr>
              <a:t>/</a:t>
            </a:r>
            <a:r>
              <a:rPr kumimoji="0" lang="ko-KR" altLang="en-US" sz="2400" dirty="0">
                <a:solidFill>
                  <a:srgbClr val="FF0080"/>
                </a:solidFill>
                <a:latin typeface="+mn-lt"/>
                <a:ea typeface="나눔고딕"/>
                <a:cs typeface="나눔고딕"/>
              </a:rPr>
              <a:t>ㅂ</a:t>
            </a:r>
            <a:r>
              <a:rPr kumimoji="0" lang="en-US" altLang="ko-KR" sz="2400" dirty="0">
                <a:latin typeface="+mn-lt"/>
                <a:ea typeface="나눔고딕"/>
                <a:cs typeface="나눔고딕"/>
              </a:rPr>
              <a:t>/ in stem  </a:t>
            </a:r>
            <a:r>
              <a:rPr kumimoji="0" lang="en-US" altLang="ko-KR" sz="2400" dirty="0">
                <a:latin typeface="+mn-lt"/>
                <a:ea typeface="나눔고딕"/>
                <a:cs typeface="나눔고딕"/>
                <a:sym typeface="Wingdings" charset="0"/>
              </a:rPr>
              <a:t>  </a:t>
            </a:r>
            <a:r>
              <a:rPr kumimoji="0" lang="ko-KR" altLang="en-US" sz="2400" dirty="0">
                <a:solidFill>
                  <a:srgbClr val="0080FF"/>
                </a:solidFill>
                <a:latin typeface="+mn-lt"/>
                <a:ea typeface="나눔고딕"/>
                <a:cs typeface="나눔고딕"/>
                <a:sym typeface="Wingdings" charset="0"/>
              </a:rPr>
              <a:t>우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257924" y="3154557"/>
            <a:ext cx="595345" cy="1013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257924" y="3802623"/>
            <a:ext cx="595345" cy="1013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257924" y="4435198"/>
            <a:ext cx="595345" cy="1013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257924" y="5098754"/>
            <a:ext cx="595345" cy="1013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257924" y="5731330"/>
            <a:ext cx="595345" cy="10138"/>
          </a:xfrm>
          <a:prstGeom prst="straightConnector1">
            <a:avLst/>
          </a:prstGeom>
          <a:ln w="38100" cmpd="sng">
            <a:solidFill>
              <a:srgbClr val="008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241646" y="2892947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가까우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41646" y="3541013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어려우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41646" y="5479858"/>
            <a:ext cx="859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더우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41646" y="4837144"/>
            <a:ext cx="859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추우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35868" y="4173588"/>
            <a:ext cx="859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쉬우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9" name="AutoShape 6"/>
          <p:cNvSpPr>
            <a:spLocks/>
          </p:cNvSpPr>
          <p:nvPr/>
        </p:nvSpPr>
        <p:spPr bwMode="auto">
          <a:xfrm>
            <a:off x="4563314" y="2974688"/>
            <a:ext cx="488950" cy="2906712"/>
          </a:xfrm>
          <a:prstGeom prst="rightBrace">
            <a:avLst>
              <a:gd name="adj1" fmla="val 4954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latinLnBrk="0"/>
            <a:endParaRPr kumimoji="0" lang="en-US" altLang="ko-KR" sz="2400">
              <a:latin typeface="Tahoma" charset="0"/>
              <a:cs typeface="Arial" charset="0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3838695" y="1867948"/>
            <a:ext cx="195398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hangingPunct="1"/>
            <a:r>
              <a:rPr kumimoji="0" lang="ko-KR" altLang="en-US" sz="2400" dirty="0" smtClean="0">
                <a:latin typeface="+mn-lt"/>
                <a:ea typeface="나눔고딕"/>
                <a:cs typeface="나눔고딕"/>
                <a:sym typeface="Wingdings" charset="0"/>
              </a:rPr>
              <a:t>우 </a:t>
            </a:r>
            <a:r>
              <a:rPr kumimoji="0" lang="ko-KR" altLang="ko-KR" sz="2400" dirty="0" smtClean="0">
                <a:latin typeface="+mn-lt"/>
                <a:ea typeface="나눔고딕"/>
                <a:cs typeface="나눔고딕"/>
                <a:sym typeface="Wingdings" charset="0"/>
              </a:rPr>
              <a:t>+</a:t>
            </a:r>
            <a:r>
              <a:rPr kumimoji="0" lang="ko-KR" altLang="en-US" sz="2400" dirty="0" smtClean="0">
                <a:latin typeface="+mn-lt"/>
                <a:ea typeface="나눔고딕"/>
                <a:cs typeface="나눔고딕"/>
                <a:sym typeface="Wingdings" charset="0"/>
              </a:rPr>
              <a:t> 어 </a:t>
            </a:r>
            <a:r>
              <a:rPr kumimoji="0" lang="en-US" altLang="ko-KR" sz="2400" dirty="0" smtClean="0">
                <a:latin typeface="+mn-lt"/>
                <a:ea typeface="나눔고딕"/>
                <a:cs typeface="나눔고딕"/>
                <a:sym typeface="Wingdings" charset="0"/>
              </a:rPr>
              <a:t>  </a:t>
            </a:r>
            <a:r>
              <a:rPr kumimoji="0" lang="ko-KR" altLang="en-US" sz="2400" dirty="0" smtClean="0">
                <a:solidFill>
                  <a:srgbClr val="0080FF"/>
                </a:solidFill>
                <a:latin typeface="+mn-lt"/>
                <a:ea typeface="나눔고딕"/>
                <a:cs typeface="나눔고딕"/>
                <a:sym typeface="Wingdings" charset="0"/>
              </a:rPr>
              <a:t>워</a:t>
            </a:r>
            <a:endParaRPr kumimoji="0" lang="ko-KR" altLang="en-US" sz="2400" dirty="0">
              <a:solidFill>
                <a:srgbClr val="0080FF"/>
              </a:solidFill>
              <a:latin typeface="+mn-lt"/>
              <a:ea typeface="나눔고딕"/>
              <a:cs typeface="나눔고딕"/>
              <a:sym typeface="Wingdings" charset="0"/>
            </a:endParaRPr>
          </a:p>
        </p:txBody>
      </p:sp>
      <p:sp>
        <p:nvSpPr>
          <p:cNvPr id="21" name="Text Box 5"/>
          <p:cNvSpPr txBox="1">
            <a:spLocks noChangeArrowheads="1"/>
          </p:cNvSpPr>
          <p:nvPr/>
        </p:nvSpPr>
        <p:spPr bwMode="auto">
          <a:xfrm>
            <a:off x="5152125" y="4181017"/>
            <a:ext cx="1281112" cy="5286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0" hangingPunct="1">
              <a:spcBef>
                <a:spcPct val="50000"/>
              </a:spcBef>
            </a:pPr>
            <a:r>
              <a:rPr kumimoji="0" lang="en-US" altLang="ko-KR" sz="2800">
                <a:solidFill>
                  <a:srgbClr val="000000"/>
                </a:solidFill>
                <a:latin typeface="나눔고딕"/>
                <a:ea typeface="나눔고딕"/>
                <a:cs typeface="나눔고딕"/>
              </a:rPr>
              <a:t>+</a:t>
            </a:r>
            <a:r>
              <a:rPr kumimoji="0" lang="en-US" altLang="ko-KR" sz="28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Wingdings" charset="0"/>
              </a:rPr>
              <a:t> </a:t>
            </a:r>
            <a:r>
              <a:rPr kumimoji="0" lang="ko-KR" altLang="en-US" sz="2800">
                <a:solidFill>
                  <a:srgbClr val="000000"/>
                </a:solidFill>
                <a:latin typeface="나눔고딕"/>
                <a:ea typeface="나눔고딕"/>
                <a:cs typeface="나눔고딕"/>
                <a:sym typeface="Wingdings" charset="0"/>
              </a:rPr>
              <a:t>어요</a:t>
            </a:r>
            <a:endParaRPr kumimoji="0" lang="ko-KR" altLang="en-US" sz="2800">
              <a:solidFill>
                <a:srgbClr val="00000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70530" y="2903085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가까워요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770530" y="3528068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어려워요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937154" y="4173588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쉬워요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937154" y="4837144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추워요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937154" y="5460924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더워요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6532744" y="2798683"/>
            <a:ext cx="1970689" cy="3273029"/>
          </a:xfrm>
          <a:prstGeom prst="roundRect">
            <a:avLst/>
          </a:prstGeom>
          <a:noFill/>
          <a:ln w="38100" cmpd="sng">
            <a:solidFill>
              <a:srgbClr val="FF008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173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6" grpId="0"/>
      <p:bldP spid="14" grpId="0"/>
      <p:bldP spid="15" grpId="0"/>
      <p:bldP spid="16" grpId="0"/>
      <p:bldP spid="17" grpId="0"/>
      <p:bldP spid="18" grpId="0"/>
      <p:bldP spid="19" grpId="0" animBg="1"/>
      <p:bldP spid="20" grpId="0"/>
      <p:bldP spid="21" grpId="0" animBg="1"/>
      <p:bldP spid="22" grpId="0"/>
      <p:bldP spid="23" grpId="0"/>
      <p:bldP spid="24" grpId="0"/>
      <p:bldP spid="25" grpId="0"/>
      <p:bldP spid="26" grpId="0"/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5306582"/>
              </p:ext>
            </p:extLst>
          </p:nvPr>
        </p:nvGraphicFramePr>
        <p:xfrm>
          <a:off x="192646" y="665637"/>
          <a:ext cx="8773380" cy="9448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</a:t>
                      </a: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Irregular predicates in 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dirty="0" err="1" smtClean="0">
                          <a:latin typeface="+mn-lt"/>
                          <a:ea typeface="나눔고딕"/>
                          <a:cs typeface="나눔고딕"/>
                        </a:rPr>
                        <a:t>ㅂ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en-US" altLang="ko-KR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 Exception</a:t>
                      </a:r>
                    </a:p>
                    <a:p>
                      <a:pPr algn="ctr"/>
                      <a:r>
                        <a:rPr lang="en-US" altLang="ko-KR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: </a:t>
                      </a:r>
                      <a:r>
                        <a:rPr lang="ko-KR" alt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좁다 </a:t>
                      </a:r>
                      <a:r>
                        <a:rPr lang="en-US" altLang="ko-KR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-&gt; </a:t>
                      </a:r>
                      <a:r>
                        <a:rPr lang="ko-KR" alt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좁아요 </a:t>
                      </a:r>
                      <a:r>
                        <a:rPr lang="en-US" altLang="ko-KR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(No ‘</a:t>
                      </a:r>
                      <a:r>
                        <a:rPr lang="ko-KR" altLang="en-US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우</a:t>
                      </a:r>
                      <a:r>
                        <a:rPr lang="en-US" altLang="ko-KR" sz="28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’)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2" name="Rounded Rectangle 11"/>
          <p:cNvSpPr/>
          <p:nvPr/>
        </p:nvSpPr>
        <p:spPr>
          <a:xfrm>
            <a:off x="1001179" y="3689360"/>
            <a:ext cx="921665" cy="54130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 cmpd="sng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034840" y="3698404"/>
            <a:ext cx="859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좁다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78819" y="3698404"/>
            <a:ext cx="1432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좁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+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아요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78819" y="5571526"/>
            <a:ext cx="17695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좁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+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으세요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2462665" y="2788121"/>
            <a:ext cx="1579823" cy="541308"/>
          </a:xfrm>
          <a:prstGeom prst="roundRect">
            <a:avLst/>
          </a:prstGeom>
          <a:solidFill>
            <a:srgbClr val="CCFFCC"/>
          </a:solidFill>
          <a:ln w="38100" cmpd="sng"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447177" y="4716827"/>
            <a:ext cx="1579823" cy="541308"/>
          </a:xfrm>
          <a:prstGeom prst="roundRect">
            <a:avLst/>
          </a:prstGeom>
          <a:solidFill>
            <a:srgbClr val="FFCC66"/>
          </a:solidFill>
          <a:ln w="38100" cmpd="sng">
            <a:solidFill>
              <a:srgbClr val="FFCC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47177" y="2819101"/>
            <a:ext cx="165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아요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78153" y="4765335"/>
            <a:ext cx="1477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(으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세요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001179" y="5572986"/>
            <a:ext cx="945198" cy="54130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38100" cmpd="sng">
            <a:solidFill>
              <a:schemeClr val="accent5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034840" y="5572181"/>
            <a:ext cx="859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mtClean="0">
                <a:latin typeface="나눔고딕"/>
                <a:ea typeface="나눔고딕"/>
                <a:cs typeface="나눔고딕"/>
              </a:rPr>
              <a:t>좁다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439796" y="3698404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좁아요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39796" y="5591074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좁으세요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962755" y="3970154"/>
            <a:ext cx="1031279" cy="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447140" y="1750438"/>
            <a:ext cx="8273528" cy="580326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1588" y="1825157"/>
            <a:ext cx="8085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ea typeface="나눔고딕"/>
                <a:cs typeface="나눔고딕"/>
              </a:rPr>
              <a:t>Exception: </a:t>
            </a:r>
            <a:r>
              <a:rPr lang="ko-KR" altLang="en-US" sz="2200" dirty="0" smtClean="0">
                <a:solidFill>
                  <a:srgbClr val="FF0080"/>
                </a:solidFill>
                <a:ea typeface="나눔고딕"/>
                <a:cs typeface="나눔고딕"/>
              </a:rPr>
              <a:t>좁다 </a:t>
            </a:r>
            <a:r>
              <a:rPr lang="en-US" altLang="ko-KR" sz="2200" dirty="0" smtClean="0">
                <a:solidFill>
                  <a:srgbClr val="FF0080"/>
                </a:solidFill>
                <a:ea typeface="나눔고딕"/>
                <a:cs typeface="나눔고딕"/>
              </a:rPr>
              <a:t>‘to be narrow’</a:t>
            </a:r>
            <a:endParaRPr lang="en-US" sz="2200" dirty="0">
              <a:solidFill>
                <a:srgbClr val="FF0080"/>
              </a:solidFill>
              <a:ea typeface="나눔고딕"/>
              <a:cs typeface="나눔고딕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2130624" y="3933444"/>
            <a:ext cx="1031279" cy="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2130624" y="5867143"/>
            <a:ext cx="1031279" cy="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5269121" y="5869476"/>
            <a:ext cx="1031279" cy="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108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/>
      <p:bldP spid="6" grpId="0"/>
      <p:bldP spid="7" grpId="0"/>
      <p:bldP spid="10" grpId="0" animBg="1"/>
      <p:bldP spid="11" grpId="0" animBg="1"/>
      <p:bldP spid="8" grpId="0"/>
      <p:bldP spid="9" grpId="0"/>
      <p:bldP spid="13" grpId="0" animBg="1"/>
      <p:bldP spid="14" grpId="0"/>
      <p:bldP spid="1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2665506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6</a:t>
                      </a: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Irregular predicates in 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ㅂ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/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447140" y="1541744"/>
            <a:ext cx="8273528" cy="580326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1588" y="1609714"/>
            <a:ext cx="8085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ea typeface="나눔고딕"/>
                <a:cs typeface="나눔고딕"/>
              </a:rPr>
              <a:t>Let’s practice!</a:t>
            </a:r>
            <a:endParaRPr lang="en-US" sz="2200" dirty="0">
              <a:solidFill>
                <a:srgbClr val="FF0080"/>
              </a:solidFill>
              <a:ea typeface="나눔고딕"/>
              <a:cs typeface="나눔고딕"/>
            </a:endParaRP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320621" y="2557326"/>
            <a:ext cx="1339850" cy="37548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가</a:t>
            </a:r>
            <a:r>
              <a:rPr lang="ko-KR" altLang="en-US" sz="2800" dirty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깝</a:t>
            </a: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다</a:t>
            </a:r>
          </a:p>
          <a:p>
            <a:pPr algn="ctr" eaLnBrk="1" hangingPunct="1">
              <a:spcBef>
                <a:spcPct val="50000"/>
              </a:spcBef>
            </a:pP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어</a:t>
            </a:r>
            <a:r>
              <a:rPr lang="ko-KR" altLang="en-US" sz="2800" dirty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렵</a:t>
            </a: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다</a:t>
            </a:r>
          </a:p>
          <a:p>
            <a:pPr algn="ctr" eaLnBrk="1" hangingPunct="1">
              <a:spcBef>
                <a:spcPct val="50000"/>
              </a:spcBef>
            </a:pPr>
            <a:r>
              <a:rPr lang="ko-KR" altLang="en-US" sz="2800" dirty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쉽</a:t>
            </a: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다</a:t>
            </a:r>
          </a:p>
          <a:p>
            <a:pPr algn="ctr" eaLnBrk="1" hangingPunct="1">
              <a:spcBef>
                <a:spcPct val="50000"/>
              </a:spcBef>
            </a:pPr>
            <a:r>
              <a:rPr lang="ko-KR" altLang="en-US" sz="2800" dirty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춥</a:t>
            </a: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다</a:t>
            </a:r>
          </a:p>
          <a:p>
            <a:pPr algn="ctr" eaLnBrk="1" hangingPunct="1">
              <a:spcBef>
                <a:spcPct val="50000"/>
              </a:spcBef>
            </a:pPr>
            <a:r>
              <a:rPr lang="ko-KR" altLang="en-US" sz="2800" dirty="0" smtClean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덥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다</a:t>
            </a:r>
            <a:endParaRPr lang="en-US" altLang="ko-KR" sz="2800" dirty="0" smtClean="0">
              <a:latin typeface="나눔고딕"/>
              <a:ea typeface="나눔고딕"/>
              <a:cs typeface="나눔고딕"/>
            </a:endParaRPr>
          </a:p>
          <a:p>
            <a:pPr algn="ctr" eaLnBrk="1" hangingPunct="1">
              <a:spcBef>
                <a:spcPct val="50000"/>
              </a:spcBef>
            </a:pPr>
            <a:r>
              <a:rPr lang="ko-KR" altLang="en-US" sz="2800" dirty="0" smtClean="0">
                <a:solidFill>
                  <a:srgbClr val="0080FF"/>
                </a:solidFill>
                <a:latin typeface="나눔고딕"/>
                <a:ea typeface="나눔고딕"/>
                <a:cs typeface="나눔고딕"/>
              </a:rPr>
              <a:t>좁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다</a:t>
            </a:r>
            <a:endParaRPr lang="en-US" altLang="ko-KR" sz="2800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4079913" y="2839417"/>
            <a:ext cx="1031279" cy="0"/>
          </a:xfrm>
          <a:prstGeom prst="straightConnector1">
            <a:avLst/>
          </a:prstGeom>
          <a:ln w="38100" cmpd="sng">
            <a:solidFill>
              <a:schemeClr val="accent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4079913" y="3456504"/>
            <a:ext cx="1031279" cy="0"/>
          </a:xfrm>
          <a:prstGeom prst="straightConnector1">
            <a:avLst/>
          </a:prstGeom>
          <a:ln w="38100" cmpd="sng">
            <a:solidFill>
              <a:schemeClr val="accent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4079913" y="4091576"/>
            <a:ext cx="1031279" cy="0"/>
          </a:xfrm>
          <a:prstGeom prst="straightConnector1">
            <a:avLst/>
          </a:prstGeom>
          <a:ln w="38100" cmpd="sng">
            <a:solidFill>
              <a:schemeClr val="accent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079913" y="4726647"/>
            <a:ext cx="1031279" cy="0"/>
          </a:xfrm>
          <a:prstGeom prst="straightConnector1">
            <a:avLst/>
          </a:prstGeom>
          <a:ln w="38100" cmpd="sng">
            <a:solidFill>
              <a:schemeClr val="accent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079913" y="5377210"/>
            <a:ext cx="1031279" cy="0"/>
          </a:xfrm>
          <a:prstGeom prst="straightConnector1">
            <a:avLst/>
          </a:prstGeom>
          <a:ln w="38100" cmpd="sng">
            <a:solidFill>
              <a:schemeClr val="accent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079913" y="6043259"/>
            <a:ext cx="1031279" cy="0"/>
          </a:xfrm>
          <a:prstGeom prst="straightConnector1">
            <a:avLst/>
          </a:prstGeom>
          <a:ln w="38100" cmpd="sng">
            <a:solidFill>
              <a:schemeClr val="accent6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611392" y="2558876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가까워요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11392" y="3235054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어려워요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94770" y="3829966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쉬워요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94770" y="4465037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추워요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94770" y="5115600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더워요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94770" y="5781649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좁아요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619789" y="6373761"/>
            <a:ext cx="69991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>
                <a:ea typeface="나눔고딕"/>
                <a:cs typeface="나눔고딕"/>
              </a:rPr>
              <a:t>Irregular predicates in /</a:t>
            </a:r>
            <a:r>
              <a:rPr lang="ko-KR" altLang="en-US" b="1" dirty="0" err="1">
                <a:ea typeface="나눔고딕"/>
                <a:cs typeface="나눔고딕"/>
              </a:rPr>
              <a:t>ㅂ</a:t>
            </a:r>
            <a:r>
              <a:rPr lang="en-US" altLang="ko-KR" b="1" dirty="0" smtClean="0">
                <a:ea typeface="나눔고딕"/>
                <a:cs typeface="나눔고딕"/>
              </a:rPr>
              <a:t>/  Exception : </a:t>
            </a:r>
            <a:r>
              <a:rPr lang="ko-KR" altLang="en-US" b="1" dirty="0">
                <a:ea typeface="나눔고딕"/>
                <a:cs typeface="나눔고딕"/>
              </a:rPr>
              <a:t>좁다 </a:t>
            </a:r>
            <a:r>
              <a:rPr lang="en-US" altLang="ko-KR" b="1" dirty="0">
                <a:ea typeface="나눔고딕"/>
                <a:cs typeface="나눔고딕"/>
              </a:rPr>
              <a:t>-&gt; </a:t>
            </a:r>
            <a:r>
              <a:rPr lang="ko-KR" altLang="en-US" b="1" dirty="0">
                <a:ea typeface="나눔고딕"/>
                <a:cs typeface="나눔고딕"/>
              </a:rPr>
              <a:t>좁아요 </a:t>
            </a:r>
            <a:r>
              <a:rPr lang="en-US" altLang="ko-KR" b="1" dirty="0">
                <a:ea typeface="나눔고딕"/>
                <a:cs typeface="나눔고딕"/>
              </a:rPr>
              <a:t>(No ‘</a:t>
            </a:r>
            <a:r>
              <a:rPr lang="ko-KR" altLang="en-US" b="1" dirty="0">
                <a:ea typeface="나눔고딕"/>
                <a:cs typeface="나눔고딕"/>
              </a:rPr>
              <a:t>우</a:t>
            </a:r>
            <a:r>
              <a:rPr lang="en-US" altLang="ko-KR" b="1" dirty="0">
                <a:ea typeface="나눔고딕"/>
                <a:cs typeface="나눔고딕"/>
              </a:rPr>
              <a:t>’)</a:t>
            </a:r>
          </a:p>
        </p:txBody>
      </p:sp>
    </p:spTree>
    <p:extLst>
      <p:ext uri="{BB962C8B-B14F-4D97-AF65-F5344CB8AC3E}">
        <p14:creationId xmlns:p14="http://schemas.microsoft.com/office/powerpoint/2010/main" val="3787059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1939</TotalTime>
  <Words>1258</Words>
  <Application>Microsoft Office PowerPoint</Application>
  <PresentationFormat>화면 슬라이드 쇼(4:3)</PresentationFormat>
  <Paragraphs>512</Paragraphs>
  <Slides>34</Slides>
  <Notes>11</Notes>
  <HiddenSlides>0</HiddenSlides>
  <MMClips>6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5" baseType="lpstr">
      <vt:lpstr>Office Theme</vt:lpstr>
      <vt:lpstr>PowerPoint 프레젠테이션</vt:lpstr>
      <vt:lpstr>6과  나의 하루 [My Day]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Review of polite ending: -아요 and - 어요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5과  서점에서 [At the Bookstore]</dc:title>
  <dc:creator>Jee Hyun Lee</dc:creator>
  <cp:lastModifiedBy>Windows User</cp:lastModifiedBy>
  <cp:revision>104</cp:revision>
  <dcterms:created xsi:type="dcterms:W3CDTF">2016-08-08T15:57:00Z</dcterms:created>
  <dcterms:modified xsi:type="dcterms:W3CDTF">2018-10-24T19:06:20Z</dcterms:modified>
</cp:coreProperties>
</file>

<file path=docProps/thumbnail.jpeg>
</file>